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03"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Century Gothic" panose="020B0502020202020204" pitchFamily="34" charset="0"/>
      <p:regular r:id="rId11"/>
      <p:bold r:id="rId12"/>
      <p:italic r:id="rId13"/>
      <p:boldItalic r:id="rId14"/>
    </p:embeddedFont>
    <p:embeddedFont>
      <p:font typeface="Roboto" panose="02000000000000000000" pitchFamily="2" charset="0"/>
      <p:regular r:id="rId15"/>
    </p:embeddedFont>
    <p:embeddedFont>
      <p:font typeface="Roboto Medium" panose="020F0502020204030204" pitchFamily="2" charset="0"/>
      <p:regular r:id="rId16"/>
    </p:embeddedFont>
    <p:embeddedFont>
      <p:font typeface="Wingdings 3" panose="05040102010807070707" pitchFamily="18" charset="2"/>
      <p:regular r:id="rId1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180" y="3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7620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85946" y="1737361"/>
            <a:ext cx="10590790" cy="3995497"/>
          </a:xfrm>
        </p:spPr>
        <p:txBody>
          <a:bodyPr anchor="b"/>
          <a:lstStyle>
            <a:lvl1pPr>
              <a:defRPr sz="8640"/>
            </a:lvl1pPr>
          </a:lstStyle>
          <a:p>
            <a:r>
              <a:rPr lang="en-US"/>
              <a:t>Click to edit Master title style</a:t>
            </a:r>
            <a:endParaRPr lang="en-US" dirty="0"/>
          </a:p>
        </p:txBody>
      </p:sp>
      <p:sp>
        <p:nvSpPr>
          <p:cNvPr id="3" name="Subtitle 2"/>
          <p:cNvSpPr>
            <a:spLocks noGrp="1"/>
          </p:cNvSpPr>
          <p:nvPr>
            <p:ph type="subTitle" idx="1"/>
          </p:nvPr>
        </p:nvSpPr>
        <p:spPr>
          <a:xfrm>
            <a:off x="1385946" y="5732856"/>
            <a:ext cx="10590790" cy="1033704"/>
          </a:xfrm>
        </p:spPr>
        <p:txBody>
          <a:bodyPr anchor="t"/>
          <a:lstStyle>
            <a:lvl1pPr marL="0" indent="0" algn="l">
              <a:buNone/>
              <a:defRPr cap="all">
                <a:solidFill>
                  <a:schemeClr val="bg2">
                    <a:lumMod val="40000"/>
                    <a:lumOff val="6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8614120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8" y="5760704"/>
            <a:ext cx="10590788"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85946" y="822960"/>
            <a:ext cx="10590790" cy="4368799"/>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385947" y="6440790"/>
            <a:ext cx="10590787" cy="592454"/>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1996340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5" y="1737360"/>
            <a:ext cx="10590791" cy="2377440"/>
          </a:xfrm>
        </p:spPr>
        <p:txBody>
          <a:bodyPr/>
          <a:lstStyle>
            <a:lvl1pPr>
              <a:defRPr sz="5760"/>
            </a:lvl1pPr>
          </a:lstStyle>
          <a:p>
            <a:r>
              <a:rPr lang="en-US"/>
              <a:t>Click to edit Master title style</a:t>
            </a:r>
            <a:endParaRPr lang="en-US" dirty="0"/>
          </a:p>
        </p:txBody>
      </p:sp>
      <p:sp>
        <p:nvSpPr>
          <p:cNvPr id="8" name="Text Placeholder 3"/>
          <p:cNvSpPr>
            <a:spLocks noGrp="1"/>
          </p:cNvSpPr>
          <p:nvPr>
            <p:ph type="body" sz="half" idx="2"/>
          </p:nvPr>
        </p:nvSpPr>
        <p:spPr>
          <a:xfrm>
            <a:off x="1385945" y="4389120"/>
            <a:ext cx="10590791" cy="283464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211561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762" y="1737360"/>
            <a:ext cx="9599178" cy="2788049"/>
          </a:xfrm>
        </p:spPr>
        <p:txBody>
          <a:bodyPr/>
          <a:lstStyle>
            <a:lvl1pPr>
              <a:defRPr sz="5760"/>
            </a:lvl1pPr>
          </a:lstStyle>
          <a:p>
            <a:r>
              <a:rPr lang="en-US"/>
              <a:t>Click to edit Master title style</a:t>
            </a:r>
            <a:endParaRPr lang="en-US" dirty="0"/>
          </a:p>
        </p:txBody>
      </p:sp>
      <p:sp>
        <p:nvSpPr>
          <p:cNvPr id="11" name="Text Placeholder 3"/>
          <p:cNvSpPr>
            <a:spLocks noGrp="1"/>
          </p:cNvSpPr>
          <p:nvPr>
            <p:ph type="body" sz="half" idx="14"/>
          </p:nvPr>
        </p:nvSpPr>
        <p:spPr>
          <a:xfrm>
            <a:off x="2316481" y="4525409"/>
            <a:ext cx="8735579" cy="410609"/>
          </a:xfrm>
        </p:spPr>
        <p:txBody>
          <a:bodyPr vert="horz" lIns="91440" tIns="45720" rIns="91440" bIns="45720" rtlCol="0" anchor="t">
            <a:normAutofit/>
          </a:bodyPr>
          <a:lstStyle>
            <a:lvl1pPr marL="0" indent="0">
              <a:buNone/>
              <a:defRPr lang="en-US" sz="1680" b="0" i="0" kern="1200" cap="small" dirty="0">
                <a:solidFill>
                  <a:schemeClr val="bg2">
                    <a:lumMod val="40000"/>
                    <a:lumOff val="60000"/>
                  </a:schemeClr>
                </a:solidFill>
                <a:latin typeface="+mj-lt"/>
                <a:ea typeface="+mj-ea"/>
                <a:cs typeface="+mj-cs"/>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marL="0" lvl="0" indent="0">
              <a:buNone/>
            </a:pPr>
            <a:r>
              <a:rPr lang="en-US"/>
              <a:t>Click to edit Master text styles</a:t>
            </a:r>
          </a:p>
        </p:txBody>
      </p:sp>
      <p:sp>
        <p:nvSpPr>
          <p:cNvPr id="10" name="Text Placeholder 3"/>
          <p:cNvSpPr>
            <a:spLocks noGrp="1"/>
          </p:cNvSpPr>
          <p:nvPr>
            <p:ph type="body" sz="half" idx="2"/>
          </p:nvPr>
        </p:nvSpPr>
        <p:spPr>
          <a:xfrm>
            <a:off x="1385945" y="5220788"/>
            <a:ext cx="10590791" cy="201168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1077954" y="1165504"/>
            <a:ext cx="962294" cy="2345257"/>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4640" dirty="0"/>
              <a:t>“</a:t>
            </a:r>
          </a:p>
        </p:txBody>
      </p:sp>
      <p:sp>
        <p:nvSpPr>
          <p:cNvPr id="15" name="TextBox 14"/>
          <p:cNvSpPr txBox="1"/>
          <p:nvPr/>
        </p:nvSpPr>
        <p:spPr>
          <a:xfrm>
            <a:off x="11196588" y="3136545"/>
            <a:ext cx="962294" cy="2345257"/>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4640" dirty="0"/>
              <a:t>”</a:t>
            </a:r>
          </a:p>
        </p:txBody>
      </p:sp>
    </p:spTree>
    <p:extLst>
      <p:ext uri="{BB962C8B-B14F-4D97-AF65-F5344CB8AC3E}">
        <p14:creationId xmlns:p14="http://schemas.microsoft.com/office/powerpoint/2010/main" val="357903400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385945" y="3749041"/>
            <a:ext cx="10590792" cy="1983816"/>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385945" y="5732857"/>
            <a:ext cx="10590791" cy="1032480"/>
          </a:xfrm>
        </p:spPr>
        <p:txBody>
          <a:bodyPr anchor="t"/>
          <a:lstStyle>
            <a:lvl1pPr marL="0" indent="0" algn="l">
              <a:buNone/>
              <a:defRPr sz="2400" cap="none">
                <a:solidFill>
                  <a:schemeClr val="bg2">
                    <a:lumMod val="40000"/>
                    <a:lumOff val="6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9083945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40"/>
            </a:lvl1pPr>
          </a:lstStyle>
          <a:p>
            <a:r>
              <a:rPr lang="en-US"/>
              <a:t>Click to edit Master title style</a:t>
            </a:r>
            <a:endParaRPr lang="en-US" dirty="0"/>
          </a:p>
        </p:txBody>
      </p:sp>
      <p:sp>
        <p:nvSpPr>
          <p:cNvPr id="3" name="Text Placeholder 2"/>
          <p:cNvSpPr>
            <a:spLocks noGrp="1"/>
          </p:cNvSpPr>
          <p:nvPr>
            <p:ph type="body" idx="1"/>
          </p:nvPr>
        </p:nvSpPr>
        <p:spPr>
          <a:xfrm>
            <a:off x="759537" y="2377440"/>
            <a:ext cx="3536239"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6" name="Text Placeholder 3"/>
          <p:cNvSpPr>
            <a:spLocks noGrp="1"/>
          </p:cNvSpPr>
          <p:nvPr>
            <p:ph type="body" sz="half" idx="15"/>
          </p:nvPr>
        </p:nvSpPr>
        <p:spPr>
          <a:xfrm>
            <a:off x="782956" y="3200400"/>
            <a:ext cx="3512820"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Text Placeholder 4"/>
          <p:cNvSpPr>
            <a:spLocks noGrp="1"/>
          </p:cNvSpPr>
          <p:nvPr>
            <p:ph type="body" sz="quarter" idx="3"/>
          </p:nvPr>
        </p:nvSpPr>
        <p:spPr>
          <a:xfrm>
            <a:off x="4660392" y="2377440"/>
            <a:ext cx="3523489"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9" name="Text Placeholder 3"/>
          <p:cNvSpPr>
            <a:spLocks noGrp="1"/>
          </p:cNvSpPr>
          <p:nvPr>
            <p:ph type="body" sz="half" idx="16"/>
          </p:nvPr>
        </p:nvSpPr>
        <p:spPr>
          <a:xfrm>
            <a:off x="4647727" y="3200400"/>
            <a:ext cx="3536153"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4" name="Text Placeholder 4"/>
          <p:cNvSpPr>
            <a:spLocks noGrp="1"/>
          </p:cNvSpPr>
          <p:nvPr>
            <p:ph type="body" sz="quarter" idx="13"/>
          </p:nvPr>
        </p:nvSpPr>
        <p:spPr>
          <a:xfrm>
            <a:off x="8549640" y="2377440"/>
            <a:ext cx="351853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Text Placeholder 3"/>
          <p:cNvSpPr>
            <a:spLocks noGrp="1"/>
          </p:cNvSpPr>
          <p:nvPr>
            <p:ph type="body" sz="half" idx="17"/>
          </p:nvPr>
        </p:nvSpPr>
        <p:spPr>
          <a:xfrm>
            <a:off x="8549640" y="3200400"/>
            <a:ext cx="3518536"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cxnSp>
        <p:nvCxnSpPr>
          <p:cNvPr id="17" name="Straight Connector 16"/>
          <p:cNvCxnSpPr/>
          <p:nvPr/>
        </p:nvCxnSpPr>
        <p:spPr>
          <a:xfrm>
            <a:off x="4471370" y="2560320"/>
            <a:ext cx="0" cy="475488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8354672" y="2560320"/>
            <a:ext cx="0" cy="476025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pPr/>
              <a:t>1/8/2025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283384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40"/>
            </a:lvl1pPr>
          </a:lstStyle>
          <a:p>
            <a:r>
              <a:rPr lang="en-US"/>
              <a:t>Click to edit Master title style</a:t>
            </a:r>
            <a:endParaRPr lang="en-US" dirty="0"/>
          </a:p>
        </p:txBody>
      </p:sp>
      <p:sp>
        <p:nvSpPr>
          <p:cNvPr id="3" name="Text Placeholder 2"/>
          <p:cNvSpPr>
            <a:spLocks noGrp="1"/>
          </p:cNvSpPr>
          <p:nvPr>
            <p:ph type="body" idx="1"/>
          </p:nvPr>
        </p:nvSpPr>
        <p:spPr>
          <a:xfrm>
            <a:off x="782956" y="5101139"/>
            <a:ext cx="3528060"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9" name="Picture Placeholder 2"/>
          <p:cNvSpPr>
            <a:spLocks noGrp="1" noChangeAspect="1"/>
          </p:cNvSpPr>
          <p:nvPr>
            <p:ph type="pic" idx="15"/>
          </p:nvPr>
        </p:nvSpPr>
        <p:spPr>
          <a:xfrm>
            <a:off x="782956" y="2651760"/>
            <a:ext cx="352806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2" name="Text Placeholder 3"/>
          <p:cNvSpPr>
            <a:spLocks noGrp="1"/>
          </p:cNvSpPr>
          <p:nvPr>
            <p:ph type="body" sz="half" idx="18"/>
          </p:nvPr>
        </p:nvSpPr>
        <p:spPr>
          <a:xfrm>
            <a:off x="782956" y="5792654"/>
            <a:ext cx="3528060"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Text Placeholder 4"/>
          <p:cNvSpPr>
            <a:spLocks noGrp="1"/>
          </p:cNvSpPr>
          <p:nvPr>
            <p:ph type="body" sz="quarter" idx="3"/>
          </p:nvPr>
        </p:nvSpPr>
        <p:spPr>
          <a:xfrm>
            <a:off x="4667251" y="5101139"/>
            <a:ext cx="3516630"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30" name="Picture Placeholder 2"/>
          <p:cNvSpPr>
            <a:spLocks noGrp="1" noChangeAspect="1"/>
          </p:cNvSpPr>
          <p:nvPr>
            <p:ph type="pic" idx="21"/>
          </p:nvPr>
        </p:nvSpPr>
        <p:spPr>
          <a:xfrm>
            <a:off x="4667249" y="2651760"/>
            <a:ext cx="351663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3" name="Text Placeholder 3"/>
          <p:cNvSpPr>
            <a:spLocks noGrp="1"/>
          </p:cNvSpPr>
          <p:nvPr>
            <p:ph type="body" sz="half" idx="19"/>
          </p:nvPr>
        </p:nvSpPr>
        <p:spPr>
          <a:xfrm>
            <a:off x="4665627" y="5792653"/>
            <a:ext cx="3521287"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4" name="Text Placeholder 4"/>
          <p:cNvSpPr>
            <a:spLocks noGrp="1"/>
          </p:cNvSpPr>
          <p:nvPr>
            <p:ph type="body" sz="quarter" idx="13"/>
          </p:nvPr>
        </p:nvSpPr>
        <p:spPr>
          <a:xfrm>
            <a:off x="8549640" y="5101139"/>
            <a:ext cx="351853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31" name="Picture Placeholder 2"/>
          <p:cNvSpPr>
            <a:spLocks noGrp="1" noChangeAspect="1"/>
          </p:cNvSpPr>
          <p:nvPr>
            <p:ph type="pic" idx="22"/>
          </p:nvPr>
        </p:nvSpPr>
        <p:spPr>
          <a:xfrm>
            <a:off x="8549639" y="2651760"/>
            <a:ext cx="3518536"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20"/>
          </p:nvPr>
        </p:nvSpPr>
        <p:spPr>
          <a:xfrm>
            <a:off x="8549491" y="5792650"/>
            <a:ext cx="3523196"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cxnSp>
        <p:nvCxnSpPr>
          <p:cNvPr id="19" name="Straight Connector 18"/>
          <p:cNvCxnSpPr/>
          <p:nvPr/>
        </p:nvCxnSpPr>
        <p:spPr>
          <a:xfrm>
            <a:off x="4471370" y="2560320"/>
            <a:ext cx="0" cy="475488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354672" y="2560320"/>
            <a:ext cx="0" cy="476025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pPr/>
              <a:t>1/8/2025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4629546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312080259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965055" y="516256"/>
            <a:ext cx="2103121" cy="699135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782956" y="1064897"/>
            <a:ext cx="8907779" cy="644270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57906035"/>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49848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62706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B61BEF0D-F0BB-DE4B-95CE-6DB70DBA9567}" type="datetimeFigureOut">
              <a:rPr lang="en-US" smtClean="0"/>
              <a:pPr/>
              <a:t>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74601730"/>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017450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7140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37567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1093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03670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39587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85948" y="3434080"/>
            <a:ext cx="10590788" cy="2298776"/>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385946" y="5732857"/>
            <a:ext cx="10590790" cy="1032480"/>
          </a:xfrm>
        </p:spPr>
        <p:txBody>
          <a:bodyPr anchor="t"/>
          <a:lstStyle>
            <a:lvl1pPr marL="0" indent="0" algn="l">
              <a:buNone/>
              <a:defRPr sz="2400" cap="all">
                <a:solidFill>
                  <a:schemeClr val="bg2">
                    <a:lumMod val="40000"/>
                    <a:lumOff val="6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4036053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23975" y="2472690"/>
            <a:ext cx="5275607" cy="503491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5392" y="2467311"/>
            <a:ext cx="5275609" cy="5040294"/>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1/8/2025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299195525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23975" y="2286000"/>
            <a:ext cx="527560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323975" y="3017520"/>
            <a:ext cx="5275607" cy="449008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85395" y="2286000"/>
            <a:ext cx="5275607"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785395" y="3017520"/>
            <a:ext cx="5275607" cy="449008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0234601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B61BEF0D-F0BB-DE4B-95CE-6DB70DBA9567}" type="datetimeFigureOut">
              <a:rPr lang="en-US" smtClean="0"/>
              <a:pPr/>
              <a:t>1/8/2025</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5786079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61BEF0D-F0BB-DE4B-95CE-6DB70DBA9567}" type="datetimeFigureOut">
              <a:rPr lang="en-US" smtClean="0"/>
              <a:pPr/>
              <a:t>1/8/2025</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633837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4" y="1737360"/>
            <a:ext cx="4081277" cy="1737360"/>
          </a:xfrm>
        </p:spPr>
        <p:txBody>
          <a:bodyPr anchor="b"/>
          <a:lstStyle>
            <a:lvl1pPr algn="l">
              <a:defRPr sz="2880" b="0"/>
            </a:lvl1pPr>
          </a:lstStyle>
          <a:p>
            <a:r>
              <a:rPr lang="en-US"/>
              <a:t>Click to edit Master title style</a:t>
            </a:r>
            <a:endParaRPr lang="en-US" dirty="0"/>
          </a:p>
        </p:txBody>
      </p:sp>
      <p:sp>
        <p:nvSpPr>
          <p:cNvPr id="3" name="Content Placeholder 2"/>
          <p:cNvSpPr>
            <a:spLocks noGrp="1"/>
          </p:cNvSpPr>
          <p:nvPr>
            <p:ph idx="1"/>
          </p:nvPr>
        </p:nvSpPr>
        <p:spPr>
          <a:xfrm>
            <a:off x="5741540" y="1737360"/>
            <a:ext cx="6235196" cy="5486400"/>
          </a:xfrm>
        </p:spPr>
        <p:txBody>
          <a:bodyPr anchor="ctr">
            <a:normAutofit/>
          </a:bodyPr>
          <a:lstStyle>
            <a:lvl1pPr>
              <a:defRPr sz="2400"/>
            </a:lvl1pPr>
            <a:lvl2pPr>
              <a:defRPr sz="2160"/>
            </a:lvl2pPr>
            <a:lvl3pPr>
              <a:defRPr sz="192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85944" y="3755137"/>
            <a:ext cx="4081276" cy="3474719"/>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7" name="Date Placeholder 4"/>
          <p:cNvSpPr>
            <a:spLocks noGrp="1"/>
          </p:cNvSpPr>
          <p:nvPr>
            <p:ph type="dt" sz="half" idx="10"/>
          </p:nvPr>
        </p:nvSpPr>
        <p:spPr/>
        <p:txBody>
          <a:bodyPr/>
          <a:lstStyle/>
          <a:p>
            <a:fld id="{42A54C80-263E-416B-A8E0-580EDEADCBDC}" type="datetimeFigureOut">
              <a:rPr lang="en-US" smtClean="0"/>
              <a:t>1/8/2025</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295224062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4689" y="2225030"/>
            <a:ext cx="6111487" cy="1889770"/>
          </a:xfrm>
        </p:spPr>
        <p:txBody>
          <a:bodyPr anchor="b">
            <a:normAutofit/>
          </a:bodyPr>
          <a:lstStyle>
            <a:lvl1pPr algn="l">
              <a:defRPr sz="432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39455" y="1371600"/>
            <a:ext cx="3840480" cy="548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385945" y="4389120"/>
            <a:ext cx="6101975" cy="1645920"/>
          </a:xfrm>
        </p:spPr>
        <p:txBody>
          <a:bodyPr>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4493777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 Id="rId30"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7">
            <a:extLst>
              <a:ext uri="{28A0092B-C50C-407E-A947-70E740481C1C}">
                <a14:useLocalDpi xmlns:a14="http://schemas.microsoft.com/office/drawing/2010/main" val="0"/>
              </a:ext>
            </a:extLst>
          </a:blip>
          <a:srcRect l="3613"/>
          <a:stretch/>
        </p:blipFill>
        <p:spPr>
          <a:xfrm>
            <a:off x="0" y="3203623"/>
            <a:ext cx="4844414" cy="5025978"/>
          </a:xfrm>
          <a:prstGeom prst="rect">
            <a:avLst/>
          </a:prstGeom>
        </p:spPr>
      </p:pic>
      <p:pic>
        <p:nvPicPr>
          <p:cNvPr id="7" name="Picture 6"/>
          <p:cNvPicPr>
            <a:picLocks noChangeAspect="1"/>
          </p:cNvPicPr>
          <p:nvPr/>
        </p:nvPicPr>
        <p:blipFill rotWithShape="1">
          <a:blip r:embed="rId28">
            <a:extLst>
              <a:ext uri="{28A0092B-C50C-407E-A947-70E740481C1C}">
                <a14:useLocalDpi xmlns:a14="http://schemas.microsoft.com/office/drawing/2010/main" val="0"/>
              </a:ext>
            </a:extLst>
          </a:blip>
          <a:srcRect l="35640"/>
          <a:stretch/>
        </p:blipFill>
        <p:spPr>
          <a:xfrm>
            <a:off x="0" y="3470817"/>
            <a:ext cx="1826894" cy="2838544"/>
          </a:xfrm>
          <a:prstGeom prst="rect">
            <a:avLst/>
          </a:prstGeom>
        </p:spPr>
      </p:pic>
      <p:sp>
        <p:nvSpPr>
          <p:cNvPr id="16" name="Oval 15"/>
          <p:cNvSpPr/>
          <p:nvPr/>
        </p:nvSpPr>
        <p:spPr>
          <a:xfrm>
            <a:off x="10330814" y="2011680"/>
            <a:ext cx="3383280" cy="338328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9">
            <a:extLst>
              <a:ext uri="{28A0092B-C50C-407E-A947-70E740481C1C}">
                <a14:useLocalDpi xmlns:a14="http://schemas.microsoft.com/office/drawing/2010/main" val="0"/>
              </a:ext>
            </a:extLst>
          </a:blip>
          <a:srcRect t="28813"/>
          <a:stretch/>
        </p:blipFill>
        <p:spPr>
          <a:xfrm>
            <a:off x="9599295" y="1"/>
            <a:ext cx="1924064" cy="1369688"/>
          </a:xfrm>
          <a:prstGeom prst="rect">
            <a:avLst/>
          </a:prstGeom>
        </p:spPr>
      </p:pic>
      <p:pic>
        <p:nvPicPr>
          <p:cNvPr id="10" name="Picture 9"/>
          <p:cNvPicPr>
            <a:picLocks noChangeAspect="1"/>
          </p:cNvPicPr>
          <p:nvPr/>
        </p:nvPicPr>
        <p:blipFill rotWithShape="1">
          <a:blip r:embed="rId30">
            <a:extLst>
              <a:ext uri="{28A0092B-C50C-407E-A947-70E740481C1C}">
                <a14:useLocalDpi xmlns:a14="http://schemas.microsoft.com/office/drawing/2010/main" val="0"/>
              </a:ext>
            </a:extLst>
          </a:blip>
          <a:srcRect b="23320"/>
          <a:stretch/>
        </p:blipFill>
        <p:spPr>
          <a:xfrm>
            <a:off x="10327054" y="7315200"/>
            <a:ext cx="1192481" cy="914400"/>
          </a:xfrm>
          <a:prstGeom prst="rect">
            <a:avLst/>
          </a:prstGeom>
        </p:spPr>
      </p:pic>
      <p:sp>
        <p:nvSpPr>
          <p:cNvPr id="14" name="Rectangle 13"/>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775334" y="543262"/>
            <a:ext cx="11285668" cy="1680636"/>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323975" y="2463502"/>
            <a:ext cx="10735849" cy="503457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2186767" y="2148842"/>
            <a:ext cx="1188719" cy="365759"/>
          </a:xfrm>
          <a:prstGeom prst="rect">
            <a:avLst/>
          </a:prstGeom>
        </p:spPr>
        <p:txBody>
          <a:bodyPr vert="horz" lIns="91440" tIns="45720" rIns="91440" bIns="45720" rtlCol="0" anchor="t"/>
          <a:lstStyle>
            <a:lvl1pPr algn="l">
              <a:defRPr sz="1320" b="0" i="0">
                <a:solidFill>
                  <a:schemeClr val="tx1">
                    <a:tint val="75000"/>
                    <a:alpha val="60000"/>
                  </a:schemeClr>
                </a:solidFill>
              </a:defRPr>
            </a:lvl1pPr>
          </a:lstStyle>
          <a:p>
            <a:fld id="{B61BEF0D-F0BB-DE4B-95CE-6DB70DBA9567}" type="datetimeFigureOut">
              <a:rPr lang="en-US" smtClean="0"/>
              <a:pPr/>
              <a:t>1/8/2025</a:t>
            </a:fld>
            <a:endParaRPr lang="en-US" dirty="0"/>
          </a:p>
        </p:txBody>
      </p:sp>
      <p:sp>
        <p:nvSpPr>
          <p:cNvPr id="5" name="Footer Placeholder 4"/>
          <p:cNvSpPr>
            <a:spLocks noGrp="1"/>
          </p:cNvSpPr>
          <p:nvPr>
            <p:ph type="ftr" sz="quarter" idx="3"/>
          </p:nvPr>
        </p:nvSpPr>
        <p:spPr>
          <a:xfrm rot="5400000">
            <a:off x="10741888" y="3870357"/>
            <a:ext cx="4631754" cy="365761"/>
          </a:xfrm>
          <a:prstGeom prst="rect">
            <a:avLst/>
          </a:prstGeom>
        </p:spPr>
        <p:txBody>
          <a:bodyPr vert="horz" lIns="91440" tIns="45720" rIns="91440" bIns="45720" rtlCol="0" anchor="b"/>
          <a:lstStyle>
            <a:lvl1pPr algn="l">
              <a:defRPr sz="132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2423049" y="354876"/>
            <a:ext cx="1005839" cy="921224"/>
          </a:xfrm>
          <a:prstGeom prst="rect">
            <a:avLst/>
          </a:prstGeom>
        </p:spPr>
        <p:txBody>
          <a:bodyPr vert="horz" lIns="91440" tIns="45720" rIns="91440" bIns="45720" rtlCol="0" anchor="b"/>
          <a:lstStyle>
            <a:lvl1pPr algn="ctr">
              <a:defRPr sz="3360" b="0" i="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99666543"/>
      </p:ext>
    </p:extLst>
  </p:cSld>
  <p:clrMap bg1="dk1" tx1="lt1" bg2="dk2" tx2="lt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Lst>
  <p:hf sldNum="0" hdr="0" ftr="0" dt="0"/>
  <p:txStyles>
    <p:titleStyle>
      <a:lvl1pPr algn="l" defTabSz="548640" rtl="0" eaLnBrk="1" latinLnBrk="0" hangingPunct="1">
        <a:spcBef>
          <a:spcPct val="0"/>
        </a:spcBef>
        <a:buNone/>
        <a:defRPr sz="504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400" b="0" i="0" kern="1200">
          <a:solidFill>
            <a:schemeClr val="tx1"/>
          </a:solidFill>
          <a:latin typeface="+mj-lt"/>
          <a:ea typeface="+mj-ea"/>
          <a:cs typeface="+mj-cs"/>
        </a:defRPr>
      </a:lvl1pPr>
      <a:lvl2pPr marL="891540" indent="-34290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160" b="0" i="0" kern="1200">
          <a:solidFill>
            <a:schemeClr val="tx1"/>
          </a:solidFill>
          <a:latin typeface="+mj-lt"/>
          <a:ea typeface="+mj-ea"/>
          <a:cs typeface="+mj-cs"/>
        </a:defRPr>
      </a:lvl2pPr>
      <a:lvl3pPr marL="13716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920" b="0" i="0" kern="1200">
          <a:solidFill>
            <a:schemeClr val="tx1"/>
          </a:solidFill>
          <a:latin typeface="+mj-lt"/>
          <a:ea typeface="+mj-ea"/>
          <a:cs typeface="+mj-cs"/>
        </a:defRPr>
      </a:lvl3pPr>
      <a:lvl4pPr marL="192024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4pPr>
      <a:lvl5pPr marL="246888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5pPr>
      <a:lvl6pPr marL="30072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6pPr>
      <a:lvl7pPr marL="356616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7pPr>
      <a:lvl8pPr marL="41148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8pPr>
      <a:lvl9pPr marL="466344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1.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155746"/>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FFFFFF"/>
                </a:solidFill>
                <a:latin typeface="Roboto Medium" pitchFamily="34" charset="0"/>
                <a:ea typeface="Roboto Medium" pitchFamily="34" charset="-122"/>
                <a:cs typeface="Roboto Medium" pitchFamily="34" charset="-120"/>
              </a:rPr>
              <a:t>Securing Data Transmission: Introduction to RSA Algorithm</a:t>
            </a:r>
            <a:endParaRPr lang="en-US" sz="4450" dirty="0"/>
          </a:p>
        </p:txBody>
      </p:sp>
      <p:sp>
        <p:nvSpPr>
          <p:cNvPr id="4" name="Text 1"/>
          <p:cNvSpPr/>
          <p:nvPr/>
        </p:nvSpPr>
        <p:spPr>
          <a:xfrm>
            <a:off x="6280190" y="4622244"/>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In today's interconnected world, protecting sensitive information during transmission is paramount. This presentation dives into the RSA algorithm, a widely used public-key cryptosystem that underpins the security of online transactions, digital signatures, and other critical applications.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004060"/>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FFFFFF"/>
                </a:solidFill>
                <a:latin typeface="Roboto Medium" pitchFamily="34" charset="0"/>
                <a:ea typeface="Roboto Medium" pitchFamily="34" charset="-122"/>
                <a:cs typeface="Roboto Medium" pitchFamily="34" charset="-120"/>
              </a:rPr>
              <a:t>Mathematical Foundations of RSA: Modular Arithmetic and Prime Numbers</a:t>
            </a:r>
            <a:endParaRPr lang="en-US" sz="4450" dirty="0"/>
          </a:p>
        </p:txBody>
      </p:sp>
      <p:sp>
        <p:nvSpPr>
          <p:cNvPr id="3" name="Text 1"/>
          <p:cNvSpPr/>
          <p:nvPr/>
        </p:nvSpPr>
        <p:spPr>
          <a:xfrm>
            <a:off x="793790" y="398859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Roboto Medium" pitchFamily="34" charset="0"/>
                <a:ea typeface="Roboto Medium" pitchFamily="34" charset="-122"/>
                <a:cs typeface="Roboto Medium" pitchFamily="34" charset="-120"/>
              </a:rPr>
              <a:t>Modular Arithmetic</a:t>
            </a:r>
            <a:endParaRPr lang="en-US" sz="2200" dirty="0"/>
          </a:p>
        </p:txBody>
      </p:sp>
      <p:sp>
        <p:nvSpPr>
          <p:cNvPr id="4" name="Text 2"/>
          <p:cNvSpPr/>
          <p:nvPr/>
        </p:nvSpPr>
        <p:spPr>
          <a:xfrm>
            <a:off x="793790" y="4569738"/>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RSA relies on modular arithmetic, a system of arithmetic where operations are performed within a specific range. This allows for efficient calculations and ensures that keys remain within a defined space.</a:t>
            </a:r>
            <a:endParaRPr lang="en-US" sz="1750" dirty="0"/>
          </a:p>
        </p:txBody>
      </p:sp>
      <p:sp>
        <p:nvSpPr>
          <p:cNvPr id="5" name="Text 3"/>
          <p:cNvSpPr/>
          <p:nvPr/>
        </p:nvSpPr>
        <p:spPr>
          <a:xfrm>
            <a:off x="7599521" y="398859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Roboto Medium" pitchFamily="34" charset="0"/>
                <a:ea typeface="Roboto Medium" pitchFamily="34" charset="-122"/>
                <a:cs typeface="Roboto Medium" pitchFamily="34" charset="-120"/>
              </a:rPr>
              <a:t>Prime Numbers</a:t>
            </a:r>
            <a:endParaRPr lang="en-US" sz="2200" dirty="0"/>
          </a:p>
        </p:txBody>
      </p:sp>
      <p:sp>
        <p:nvSpPr>
          <p:cNvPr id="6" name="Text 4"/>
          <p:cNvSpPr/>
          <p:nvPr/>
        </p:nvSpPr>
        <p:spPr>
          <a:xfrm>
            <a:off x="7599521" y="4569738"/>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The algorithm heavily relies on prime numbers, which are divisible only by 1 and themselves. The unique properties of prime numbers provide the foundation for generating secure keys.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62714"/>
          </a:xfrm>
          <a:prstGeom prst="rect">
            <a:avLst/>
          </a:prstGeom>
        </p:spPr>
      </p:pic>
      <p:sp>
        <p:nvSpPr>
          <p:cNvPr id="3" name="Text 0"/>
          <p:cNvSpPr/>
          <p:nvPr/>
        </p:nvSpPr>
        <p:spPr>
          <a:xfrm>
            <a:off x="745569" y="3418761"/>
            <a:ext cx="13139261" cy="1331357"/>
          </a:xfrm>
          <a:prstGeom prst="rect">
            <a:avLst/>
          </a:prstGeom>
          <a:noFill/>
          <a:ln/>
        </p:spPr>
        <p:txBody>
          <a:bodyPr wrap="square" lIns="0" tIns="0" rIns="0" bIns="0" rtlCol="0" anchor="t"/>
          <a:lstStyle/>
          <a:p>
            <a:pPr marL="0" indent="0">
              <a:lnSpc>
                <a:spcPts val="5200"/>
              </a:lnSpc>
              <a:buNone/>
            </a:pPr>
            <a:r>
              <a:rPr lang="en-US" sz="4150" dirty="0">
                <a:solidFill>
                  <a:srgbClr val="FFFFFF"/>
                </a:solidFill>
                <a:latin typeface="Roboto Medium" pitchFamily="34" charset="0"/>
                <a:ea typeface="Roboto Medium" pitchFamily="34" charset="-122"/>
                <a:cs typeface="Roboto Medium" pitchFamily="34" charset="-120"/>
              </a:rPr>
              <a:t>Key Generation: Selecting Primes and Computing the Public and Private Keys</a:t>
            </a:r>
            <a:endParaRPr lang="en-US" sz="4150" dirty="0"/>
          </a:p>
        </p:txBody>
      </p:sp>
      <p:sp>
        <p:nvSpPr>
          <p:cNvPr id="4" name="Shape 1"/>
          <p:cNvSpPr/>
          <p:nvPr/>
        </p:nvSpPr>
        <p:spPr>
          <a:xfrm>
            <a:off x="745569" y="5309116"/>
            <a:ext cx="479227" cy="479227"/>
          </a:xfrm>
          <a:prstGeom prst="roundRect">
            <a:avLst>
              <a:gd name="adj" fmla="val 18669"/>
            </a:avLst>
          </a:prstGeom>
          <a:solidFill>
            <a:srgbClr val="182567"/>
          </a:solidFill>
          <a:ln w="7620">
            <a:solidFill>
              <a:srgbClr val="313E80"/>
            </a:solidFill>
            <a:prstDash val="solid"/>
          </a:ln>
        </p:spPr>
      </p:sp>
      <p:sp>
        <p:nvSpPr>
          <p:cNvPr id="5" name="Text 2"/>
          <p:cNvSpPr/>
          <p:nvPr/>
        </p:nvSpPr>
        <p:spPr>
          <a:xfrm>
            <a:off x="894398" y="5388888"/>
            <a:ext cx="181570" cy="319564"/>
          </a:xfrm>
          <a:prstGeom prst="rect">
            <a:avLst/>
          </a:prstGeom>
          <a:noFill/>
          <a:ln/>
        </p:spPr>
        <p:txBody>
          <a:bodyPr wrap="none" lIns="0" tIns="0" rIns="0" bIns="0" rtlCol="0" anchor="t"/>
          <a:lstStyle/>
          <a:p>
            <a:pPr marL="0" indent="0" algn="ctr">
              <a:lnSpc>
                <a:spcPts val="2500"/>
              </a:lnSpc>
              <a:buNone/>
            </a:pPr>
            <a:r>
              <a:rPr lang="en-US" sz="2500" dirty="0">
                <a:solidFill>
                  <a:srgbClr val="CFD0D8"/>
                </a:solidFill>
                <a:latin typeface="Roboto Medium" pitchFamily="34" charset="0"/>
                <a:ea typeface="Roboto Medium" pitchFamily="34" charset="-122"/>
                <a:cs typeface="Roboto Medium" pitchFamily="34" charset="-120"/>
              </a:rPr>
              <a:t>1</a:t>
            </a:r>
            <a:endParaRPr lang="en-US" sz="2500" dirty="0"/>
          </a:p>
        </p:txBody>
      </p:sp>
      <p:sp>
        <p:nvSpPr>
          <p:cNvPr id="6" name="Text 3"/>
          <p:cNvSpPr/>
          <p:nvPr/>
        </p:nvSpPr>
        <p:spPr>
          <a:xfrm>
            <a:off x="1437799" y="5309116"/>
            <a:ext cx="2662714" cy="332780"/>
          </a:xfrm>
          <a:prstGeom prst="rect">
            <a:avLst/>
          </a:prstGeom>
          <a:noFill/>
          <a:ln/>
        </p:spPr>
        <p:txBody>
          <a:bodyPr wrap="none" lIns="0" tIns="0" rIns="0" bIns="0" rtlCol="0" anchor="t"/>
          <a:lstStyle/>
          <a:p>
            <a:pPr marL="0" indent="0">
              <a:lnSpc>
                <a:spcPts val="2600"/>
              </a:lnSpc>
              <a:buNone/>
            </a:pPr>
            <a:r>
              <a:rPr lang="en-US" sz="2050" dirty="0">
                <a:solidFill>
                  <a:srgbClr val="CFD0D8"/>
                </a:solidFill>
                <a:latin typeface="Roboto Medium" pitchFamily="34" charset="0"/>
                <a:ea typeface="Roboto Medium" pitchFamily="34" charset="-122"/>
                <a:cs typeface="Roboto Medium" pitchFamily="34" charset="-120"/>
              </a:rPr>
              <a:t>1. Prime Selection</a:t>
            </a:r>
            <a:endParaRPr lang="en-US" sz="2050" dirty="0"/>
          </a:p>
        </p:txBody>
      </p:sp>
      <p:sp>
        <p:nvSpPr>
          <p:cNvPr id="7" name="Text 4"/>
          <p:cNvSpPr/>
          <p:nvPr/>
        </p:nvSpPr>
        <p:spPr>
          <a:xfrm>
            <a:off x="1437799" y="5769650"/>
            <a:ext cx="3545562" cy="1363028"/>
          </a:xfrm>
          <a:prstGeom prst="rect">
            <a:avLst/>
          </a:prstGeom>
          <a:noFill/>
          <a:ln/>
        </p:spPr>
        <p:txBody>
          <a:bodyPr wrap="square" lIns="0" tIns="0" rIns="0" bIns="0" rtlCol="0" anchor="t"/>
          <a:lstStyle/>
          <a:p>
            <a:pPr marL="0" indent="0">
              <a:lnSpc>
                <a:spcPts val="2650"/>
              </a:lnSpc>
              <a:buNone/>
            </a:pPr>
            <a:r>
              <a:rPr lang="en-US" sz="1650" dirty="0">
                <a:solidFill>
                  <a:srgbClr val="CFD0D8"/>
                </a:solidFill>
                <a:latin typeface="Roboto" pitchFamily="34" charset="0"/>
                <a:ea typeface="Roboto" pitchFamily="34" charset="-122"/>
                <a:cs typeface="Roboto" pitchFamily="34" charset="-120"/>
              </a:rPr>
              <a:t>RSA begins by selecting two large prime numbers (p and q). The size of these primes determines the strength of the algorithm.</a:t>
            </a:r>
            <a:endParaRPr lang="en-US" sz="1650" dirty="0"/>
          </a:p>
        </p:txBody>
      </p:sp>
      <p:sp>
        <p:nvSpPr>
          <p:cNvPr id="8" name="Shape 5"/>
          <p:cNvSpPr/>
          <p:nvPr/>
        </p:nvSpPr>
        <p:spPr>
          <a:xfrm>
            <a:off x="5196364" y="5309116"/>
            <a:ext cx="479227" cy="479227"/>
          </a:xfrm>
          <a:prstGeom prst="roundRect">
            <a:avLst>
              <a:gd name="adj" fmla="val 18669"/>
            </a:avLst>
          </a:prstGeom>
          <a:solidFill>
            <a:srgbClr val="182567"/>
          </a:solidFill>
          <a:ln w="7620">
            <a:solidFill>
              <a:srgbClr val="313E80"/>
            </a:solidFill>
            <a:prstDash val="solid"/>
          </a:ln>
        </p:spPr>
      </p:sp>
      <p:sp>
        <p:nvSpPr>
          <p:cNvPr id="9" name="Text 6"/>
          <p:cNvSpPr/>
          <p:nvPr/>
        </p:nvSpPr>
        <p:spPr>
          <a:xfrm>
            <a:off x="5345192" y="5388888"/>
            <a:ext cx="181570" cy="319564"/>
          </a:xfrm>
          <a:prstGeom prst="rect">
            <a:avLst/>
          </a:prstGeom>
          <a:noFill/>
          <a:ln/>
        </p:spPr>
        <p:txBody>
          <a:bodyPr wrap="none" lIns="0" tIns="0" rIns="0" bIns="0" rtlCol="0" anchor="t"/>
          <a:lstStyle/>
          <a:p>
            <a:pPr marL="0" indent="0" algn="ctr">
              <a:lnSpc>
                <a:spcPts val="2500"/>
              </a:lnSpc>
              <a:buNone/>
            </a:pPr>
            <a:r>
              <a:rPr lang="en-US" sz="2500" dirty="0">
                <a:solidFill>
                  <a:srgbClr val="CFD0D8"/>
                </a:solidFill>
                <a:latin typeface="Roboto Medium" pitchFamily="34" charset="0"/>
                <a:ea typeface="Roboto Medium" pitchFamily="34" charset="-122"/>
                <a:cs typeface="Roboto Medium" pitchFamily="34" charset="-120"/>
              </a:rPr>
              <a:t>2</a:t>
            </a:r>
            <a:endParaRPr lang="en-US" sz="2500" dirty="0"/>
          </a:p>
        </p:txBody>
      </p:sp>
      <p:sp>
        <p:nvSpPr>
          <p:cNvPr id="10" name="Text 7"/>
          <p:cNvSpPr/>
          <p:nvPr/>
        </p:nvSpPr>
        <p:spPr>
          <a:xfrm>
            <a:off x="5888593" y="5309116"/>
            <a:ext cx="2662714" cy="332780"/>
          </a:xfrm>
          <a:prstGeom prst="rect">
            <a:avLst/>
          </a:prstGeom>
          <a:noFill/>
          <a:ln/>
        </p:spPr>
        <p:txBody>
          <a:bodyPr wrap="none" lIns="0" tIns="0" rIns="0" bIns="0" rtlCol="0" anchor="t"/>
          <a:lstStyle/>
          <a:p>
            <a:pPr marL="0" indent="0">
              <a:lnSpc>
                <a:spcPts val="2600"/>
              </a:lnSpc>
              <a:buNone/>
            </a:pPr>
            <a:r>
              <a:rPr lang="en-US" sz="2050" dirty="0">
                <a:solidFill>
                  <a:srgbClr val="CFD0D8"/>
                </a:solidFill>
                <a:latin typeface="Roboto Medium" pitchFamily="34" charset="0"/>
                <a:ea typeface="Roboto Medium" pitchFamily="34" charset="-122"/>
                <a:cs typeface="Roboto Medium" pitchFamily="34" charset="-120"/>
              </a:rPr>
              <a:t>2. Public Key</a:t>
            </a:r>
            <a:endParaRPr lang="en-US" sz="2050" dirty="0"/>
          </a:p>
        </p:txBody>
      </p:sp>
      <p:sp>
        <p:nvSpPr>
          <p:cNvPr id="11" name="Text 8"/>
          <p:cNvSpPr/>
          <p:nvPr/>
        </p:nvSpPr>
        <p:spPr>
          <a:xfrm>
            <a:off x="5888593" y="5769650"/>
            <a:ext cx="3545562" cy="1703784"/>
          </a:xfrm>
          <a:prstGeom prst="rect">
            <a:avLst/>
          </a:prstGeom>
          <a:noFill/>
          <a:ln/>
        </p:spPr>
        <p:txBody>
          <a:bodyPr wrap="square" lIns="0" tIns="0" rIns="0" bIns="0" rtlCol="0" anchor="t"/>
          <a:lstStyle/>
          <a:p>
            <a:pPr marL="0" indent="0">
              <a:lnSpc>
                <a:spcPts val="2650"/>
              </a:lnSpc>
              <a:buNone/>
            </a:pPr>
            <a:r>
              <a:rPr lang="en-US" sz="1650" dirty="0">
                <a:solidFill>
                  <a:srgbClr val="CFD0D8"/>
                </a:solidFill>
                <a:latin typeface="Roboto" pitchFamily="34" charset="0"/>
                <a:ea typeface="Roboto" pitchFamily="34" charset="-122"/>
                <a:cs typeface="Roboto" pitchFamily="34" charset="-120"/>
              </a:rPr>
              <a:t>The public key is calculated from the product of the two primes (n = p * q) and a public exponent (e). This key is shared with anyone who wants to send an encrypted message.</a:t>
            </a:r>
            <a:endParaRPr lang="en-US" sz="1650" dirty="0"/>
          </a:p>
        </p:txBody>
      </p:sp>
      <p:sp>
        <p:nvSpPr>
          <p:cNvPr id="12" name="Shape 9"/>
          <p:cNvSpPr/>
          <p:nvPr/>
        </p:nvSpPr>
        <p:spPr>
          <a:xfrm>
            <a:off x="9647158" y="5309116"/>
            <a:ext cx="479227" cy="479227"/>
          </a:xfrm>
          <a:prstGeom prst="roundRect">
            <a:avLst>
              <a:gd name="adj" fmla="val 18669"/>
            </a:avLst>
          </a:prstGeom>
          <a:solidFill>
            <a:srgbClr val="182567"/>
          </a:solidFill>
          <a:ln w="7620">
            <a:solidFill>
              <a:srgbClr val="313E80"/>
            </a:solidFill>
            <a:prstDash val="solid"/>
          </a:ln>
        </p:spPr>
      </p:sp>
      <p:sp>
        <p:nvSpPr>
          <p:cNvPr id="13" name="Text 10"/>
          <p:cNvSpPr/>
          <p:nvPr/>
        </p:nvSpPr>
        <p:spPr>
          <a:xfrm>
            <a:off x="9795986" y="5388888"/>
            <a:ext cx="181570" cy="319564"/>
          </a:xfrm>
          <a:prstGeom prst="rect">
            <a:avLst/>
          </a:prstGeom>
          <a:noFill/>
          <a:ln/>
        </p:spPr>
        <p:txBody>
          <a:bodyPr wrap="none" lIns="0" tIns="0" rIns="0" bIns="0" rtlCol="0" anchor="t"/>
          <a:lstStyle/>
          <a:p>
            <a:pPr marL="0" indent="0" algn="ctr">
              <a:lnSpc>
                <a:spcPts val="2500"/>
              </a:lnSpc>
              <a:buNone/>
            </a:pPr>
            <a:r>
              <a:rPr lang="en-US" sz="2500" dirty="0">
                <a:solidFill>
                  <a:srgbClr val="CFD0D8"/>
                </a:solidFill>
                <a:latin typeface="Roboto Medium" pitchFamily="34" charset="0"/>
                <a:ea typeface="Roboto Medium" pitchFamily="34" charset="-122"/>
                <a:cs typeface="Roboto Medium" pitchFamily="34" charset="-120"/>
              </a:rPr>
              <a:t>3</a:t>
            </a:r>
            <a:endParaRPr lang="en-US" sz="2500" dirty="0"/>
          </a:p>
        </p:txBody>
      </p:sp>
      <p:sp>
        <p:nvSpPr>
          <p:cNvPr id="14" name="Text 11"/>
          <p:cNvSpPr/>
          <p:nvPr/>
        </p:nvSpPr>
        <p:spPr>
          <a:xfrm>
            <a:off x="10339388" y="5309116"/>
            <a:ext cx="2662714" cy="332780"/>
          </a:xfrm>
          <a:prstGeom prst="rect">
            <a:avLst/>
          </a:prstGeom>
          <a:noFill/>
          <a:ln/>
        </p:spPr>
        <p:txBody>
          <a:bodyPr wrap="none" lIns="0" tIns="0" rIns="0" bIns="0" rtlCol="0" anchor="t"/>
          <a:lstStyle/>
          <a:p>
            <a:pPr marL="0" indent="0">
              <a:lnSpc>
                <a:spcPts val="2600"/>
              </a:lnSpc>
              <a:buNone/>
            </a:pPr>
            <a:r>
              <a:rPr lang="en-US" sz="2050" dirty="0">
                <a:solidFill>
                  <a:srgbClr val="CFD0D8"/>
                </a:solidFill>
                <a:latin typeface="Roboto Medium" pitchFamily="34" charset="0"/>
                <a:ea typeface="Roboto Medium" pitchFamily="34" charset="-122"/>
                <a:cs typeface="Roboto Medium" pitchFamily="34" charset="-120"/>
              </a:rPr>
              <a:t>3. Private Key</a:t>
            </a:r>
            <a:endParaRPr lang="en-US" sz="2050" dirty="0"/>
          </a:p>
        </p:txBody>
      </p:sp>
      <p:sp>
        <p:nvSpPr>
          <p:cNvPr id="15" name="Text 12"/>
          <p:cNvSpPr/>
          <p:nvPr/>
        </p:nvSpPr>
        <p:spPr>
          <a:xfrm>
            <a:off x="10339388" y="5769650"/>
            <a:ext cx="3545562" cy="1703784"/>
          </a:xfrm>
          <a:prstGeom prst="rect">
            <a:avLst/>
          </a:prstGeom>
          <a:noFill/>
          <a:ln/>
        </p:spPr>
        <p:txBody>
          <a:bodyPr wrap="square" lIns="0" tIns="0" rIns="0" bIns="0" rtlCol="0" anchor="t"/>
          <a:lstStyle/>
          <a:p>
            <a:pPr marL="0" indent="0">
              <a:lnSpc>
                <a:spcPts val="2650"/>
              </a:lnSpc>
              <a:buNone/>
            </a:pPr>
            <a:r>
              <a:rPr lang="en-US" sz="1650" dirty="0">
                <a:solidFill>
                  <a:srgbClr val="CFD0D8"/>
                </a:solidFill>
                <a:latin typeface="Roboto" pitchFamily="34" charset="0"/>
                <a:ea typeface="Roboto" pitchFamily="34" charset="-122"/>
                <a:cs typeface="Roboto" pitchFamily="34" charset="-120"/>
              </a:rPr>
              <a:t>The private key is derived from the private exponent (d) which is computed based on the prime numbers and the public exponent. This key is kept secret by the owner.</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021675"/>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FFFFF"/>
                </a:solidFill>
                <a:latin typeface="Roboto Medium" pitchFamily="34" charset="0"/>
                <a:ea typeface="Roboto Medium" pitchFamily="34" charset="-122"/>
                <a:cs typeface="Roboto Medium" pitchFamily="34" charset="-120"/>
              </a:rPr>
              <a:t>Encryption and Decryption Processes in RSA</a:t>
            </a:r>
            <a:endParaRPr lang="en-US" sz="4450" dirty="0"/>
          </a:p>
        </p:txBody>
      </p:sp>
      <p:pic>
        <p:nvPicPr>
          <p:cNvPr id="4" name="Image 1" descr="preencoded.png"/>
          <p:cNvPicPr>
            <a:picLocks noChangeAspect="1"/>
          </p:cNvPicPr>
          <p:nvPr/>
        </p:nvPicPr>
        <p:blipFill>
          <a:blip r:embed="rId4"/>
          <a:stretch>
            <a:fillRect/>
          </a:stretch>
        </p:blipFill>
        <p:spPr>
          <a:xfrm>
            <a:off x="6280190" y="2779395"/>
            <a:ext cx="1134070" cy="2032754"/>
          </a:xfrm>
          <a:prstGeom prst="rect">
            <a:avLst/>
          </a:prstGeom>
        </p:spPr>
      </p:pic>
      <p:sp>
        <p:nvSpPr>
          <p:cNvPr id="5" name="Text 1"/>
          <p:cNvSpPr/>
          <p:nvPr/>
        </p:nvSpPr>
        <p:spPr>
          <a:xfrm>
            <a:off x="7754422" y="30062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Encryption</a:t>
            </a:r>
            <a:endParaRPr lang="en-US" sz="2200" dirty="0"/>
          </a:p>
        </p:txBody>
      </p:sp>
      <p:sp>
        <p:nvSpPr>
          <p:cNvPr id="6" name="Text 2"/>
          <p:cNvSpPr/>
          <p:nvPr/>
        </p:nvSpPr>
        <p:spPr>
          <a:xfrm>
            <a:off x="7754422" y="3496627"/>
            <a:ext cx="6082189" cy="1088708"/>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To encrypt a message, the sender uses the recipient's public key to convert the message into an unreadable ciphertext. The encryption process involves modular exponentiation.</a:t>
            </a:r>
            <a:endParaRPr lang="en-US" sz="1750" dirty="0"/>
          </a:p>
        </p:txBody>
      </p:sp>
      <p:pic>
        <p:nvPicPr>
          <p:cNvPr id="7" name="Image 2" descr="preencoded.png"/>
          <p:cNvPicPr>
            <a:picLocks noChangeAspect="1"/>
          </p:cNvPicPr>
          <p:nvPr/>
        </p:nvPicPr>
        <p:blipFill>
          <a:blip r:embed="rId5"/>
          <a:stretch>
            <a:fillRect/>
          </a:stretch>
        </p:blipFill>
        <p:spPr>
          <a:xfrm>
            <a:off x="6280190" y="4812149"/>
            <a:ext cx="1134070" cy="2395657"/>
          </a:xfrm>
          <a:prstGeom prst="rect">
            <a:avLst/>
          </a:prstGeom>
        </p:spPr>
      </p:pic>
      <p:sp>
        <p:nvSpPr>
          <p:cNvPr id="8" name="Text 3"/>
          <p:cNvSpPr/>
          <p:nvPr/>
        </p:nvSpPr>
        <p:spPr>
          <a:xfrm>
            <a:off x="7754422" y="503896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Decryption</a:t>
            </a:r>
            <a:endParaRPr lang="en-US" sz="2200" dirty="0"/>
          </a:p>
        </p:txBody>
      </p:sp>
      <p:sp>
        <p:nvSpPr>
          <p:cNvPr id="9" name="Text 4"/>
          <p:cNvSpPr/>
          <p:nvPr/>
        </p:nvSpPr>
        <p:spPr>
          <a:xfrm>
            <a:off x="7754422" y="5529382"/>
            <a:ext cx="6082189" cy="1451610"/>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To decrypt the message, the recipient uses their private key to convert the ciphertext back into the original message. This decryption process also utilizes modular exponentiation.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10445"/>
          </a:xfrm>
          <a:prstGeom prst="rect">
            <a:avLst/>
          </a:prstGeom>
        </p:spPr>
      </p:pic>
      <p:sp>
        <p:nvSpPr>
          <p:cNvPr id="3" name="Text 0"/>
          <p:cNvSpPr/>
          <p:nvPr/>
        </p:nvSpPr>
        <p:spPr>
          <a:xfrm>
            <a:off x="730925" y="3184684"/>
            <a:ext cx="13168551" cy="1305163"/>
          </a:xfrm>
          <a:prstGeom prst="rect">
            <a:avLst/>
          </a:prstGeom>
          <a:noFill/>
          <a:ln/>
        </p:spPr>
        <p:txBody>
          <a:bodyPr wrap="square" lIns="0" tIns="0" rIns="0" bIns="0" rtlCol="0" anchor="t"/>
          <a:lstStyle/>
          <a:p>
            <a:pPr marL="0" indent="0">
              <a:lnSpc>
                <a:spcPts val="5100"/>
              </a:lnSpc>
              <a:buNone/>
            </a:pPr>
            <a:r>
              <a:rPr lang="en-US" sz="4100" dirty="0">
                <a:solidFill>
                  <a:srgbClr val="FFFFFF"/>
                </a:solidFill>
                <a:latin typeface="Roboto Medium" pitchFamily="34" charset="0"/>
                <a:ea typeface="Roboto Medium" pitchFamily="34" charset="-122"/>
                <a:cs typeface="Roboto Medium" pitchFamily="34" charset="-120"/>
              </a:rPr>
              <a:t>Implementing RSA: Algorithms and Programming Considerations</a:t>
            </a:r>
            <a:endParaRPr lang="en-US" sz="4100" dirty="0"/>
          </a:p>
        </p:txBody>
      </p:sp>
      <p:pic>
        <p:nvPicPr>
          <p:cNvPr id="4" name="Image 1" descr="preencoded.png"/>
          <p:cNvPicPr>
            <a:picLocks noChangeAspect="1"/>
          </p:cNvPicPr>
          <p:nvPr/>
        </p:nvPicPr>
        <p:blipFill>
          <a:blip r:embed="rId4"/>
          <a:stretch>
            <a:fillRect/>
          </a:stretch>
        </p:blipFill>
        <p:spPr>
          <a:xfrm>
            <a:off x="730925" y="4803100"/>
            <a:ext cx="522089" cy="522089"/>
          </a:xfrm>
          <a:prstGeom prst="rect">
            <a:avLst/>
          </a:prstGeom>
        </p:spPr>
      </p:pic>
      <p:sp>
        <p:nvSpPr>
          <p:cNvPr id="5" name="Text 1"/>
          <p:cNvSpPr/>
          <p:nvPr/>
        </p:nvSpPr>
        <p:spPr>
          <a:xfrm>
            <a:off x="730925" y="5534025"/>
            <a:ext cx="3060859" cy="326350"/>
          </a:xfrm>
          <a:prstGeom prst="rect">
            <a:avLst/>
          </a:prstGeom>
          <a:noFill/>
          <a:ln/>
        </p:spPr>
        <p:txBody>
          <a:bodyPr wrap="none" lIns="0" tIns="0" rIns="0" bIns="0" rtlCol="0" anchor="t"/>
          <a:lstStyle/>
          <a:p>
            <a:pPr marL="0" indent="0" algn="l">
              <a:lnSpc>
                <a:spcPts val="2550"/>
              </a:lnSpc>
              <a:buNone/>
            </a:pPr>
            <a:r>
              <a:rPr lang="en-US" sz="2050" dirty="0">
                <a:solidFill>
                  <a:srgbClr val="CFD0D8"/>
                </a:solidFill>
                <a:latin typeface="Roboto Medium" pitchFamily="34" charset="0"/>
                <a:ea typeface="Roboto Medium" pitchFamily="34" charset="-122"/>
                <a:cs typeface="Roboto Medium" pitchFamily="34" charset="-120"/>
              </a:rPr>
              <a:t>Algorithm Implementation</a:t>
            </a:r>
            <a:endParaRPr lang="en-US" sz="2050" dirty="0"/>
          </a:p>
        </p:txBody>
      </p:sp>
      <p:sp>
        <p:nvSpPr>
          <p:cNvPr id="6" name="Text 2"/>
          <p:cNvSpPr/>
          <p:nvPr/>
        </p:nvSpPr>
        <p:spPr>
          <a:xfrm>
            <a:off x="730925" y="5985629"/>
            <a:ext cx="4180642" cy="1670447"/>
          </a:xfrm>
          <a:prstGeom prst="rect">
            <a:avLst/>
          </a:prstGeom>
          <a:noFill/>
          <a:ln/>
        </p:spPr>
        <p:txBody>
          <a:bodyPr wrap="square" lIns="0" tIns="0" rIns="0" bIns="0" rtlCol="0" anchor="t"/>
          <a:lstStyle/>
          <a:p>
            <a:pPr marL="0" indent="0" algn="l">
              <a:lnSpc>
                <a:spcPts val="2600"/>
              </a:lnSpc>
              <a:buNone/>
            </a:pPr>
            <a:r>
              <a:rPr lang="en-US" sz="1600" dirty="0">
                <a:solidFill>
                  <a:srgbClr val="CFD0D8"/>
                </a:solidFill>
                <a:latin typeface="Roboto" pitchFamily="34" charset="0"/>
                <a:ea typeface="Roboto" pitchFamily="34" charset="-122"/>
                <a:cs typeface="Roboto" pitchFamily="34" charset="-120"/>
              </a:rPr>
              <a:t>Various libraries and frameworks provide optimized implementations of the RSA algorithm. Developers can readily integrate RSA into their applications for secure communication.</a:t>
            </a:r>
            <a:endParaRPr lang="en-US" sz="1600" dirty="0"/>
          </a:p>
        </p:txBody>
      </p:sp>
      <p:pic>
        <p:nvPicPr>
          <p:cNvPr id="7" name="Image 2" descr="preencoded.png"/>
          <p:cNvPicPr>
            <a:picLocks noChangeAspect="1"/>
          </p:cNvPicPr>
          <p:nvPr/>
        </p:nvPicPr>
        <p:blipFill>
          <a:blip r:embed="rId5"/>
          <a:stretch>
            <a:fillRect/>
          </a:stretch>
        </p:blipFill>
        <p:spPr>
          <a:xfrm>
            <a:off x="5224820" y="4803100"/>
            <a:ext cx="522089" cy="522089"/>
          </a:xfrm>
          <a:prstGeom prst="rect">
            <a:avLst/>
          </a:prstGeom>
        </p:spPr>
      </p:pic>
      <p:sp>
        <p:nvSpPr>
          <p:cNvPr id="8" name="Text 3"/>
          <p:cNvSpPr/>
          <p:nvPr/>
        </p:nvSpPr>
        <p:spPr>
          <a:xfrm>
            <a:off x="5224820" y="5534025"/>
            <a:ext cx="3081457" cy="326350"/>
          </a:xfrm>
          <a:prstGeom prst="rect">
            <a:avLst/>
          </a:prstGeom>
          <a:noFill/>
          <a:ln/>
        </p:spPr>
        <p:txBody>
          <a:bodyPr wrap="none" lIns="0" tIns="0" rIns="0" bIns="0" rtlCol="0" anchor="t"/>
          <a:lstStyle/>
          <a:p>
            <a:pPr marL="0" indent="0" algn="l">
              <a:lnSpc>
                <a:spcPts val="2550"/>
              </a:lnSpc>
              <a:buNone/>
            </a:pPr>
            <a:r>
              <a:rPr lang="en-US" sz="2050" dirty="0">
                <a:solidFill>
                  <a:srgbClr val="CFD0D8"/>
                </a:solidFill>
                <a:latin typeface="Roboto Medium" pitchFamily="34" charset="0"/>
                <a:ea typeface="Roboto Medium" pitchFamily="34" charset="-122"/>
                <a:cs typeface="Roboto Medium" pitchFamily="34" charset="-120"/>
              </a:rPr>
              <a:t>Performance Optimization</a:t>
            </a:r>
            <a:endParaRPr lang="en-US" sz="2050" dirty="0"/>
          </a:p>
        </p:txBody>
      </p:sp>
      <p:sp>
        <p:nvSpPr>
          <p:cNvPr id="9" name="Text 4"/>
          <p:cNvSpPr/>
          <p:nvPr/>
        </p:nvSpPr>
        <p:spPr>
          <a:xfrm>
            <a:off x="5224820" y="5985629"/>
            <a:ext cx="4180642" cy="1670447"/>
          </a:xfrm>
          <a:prstGeom prst="rect">
            <a:avLst/>
          </a:prstGeom>
          <a:noFill/>
          <a:ln/>
        </p:spPr>
        <p:txBody>
          <a:bodyPr wrap="square" lIns="0" tIns="0" rIns="0" bIns="0" rtlCol="0" anchor="t"/>
          <a:lstStyle/>
          <a:p>
            <a:pPr marL="0" indent="0" algn="l">
              <a:lnSpc>
                <a:spcPts val="2600"/>
              </a:lnSpc>
              <a:buNone/>
            </a:pPr>
            <a:r>
              <a:rPr lang="en-US" sz="1600" dirty="0">
                <a:solidFill>
                  <a:srgbClr val="CFD0D8"/>
                </a:solidFill>
                <a:latin typeface="Roboto" pitchFamily="34" charset="0"/>
                <a:ea typeface="Roboto" pitchFamily="34" charset="-122"/>
                <a:cs typeface="Roboto" pitchFamily="34" charset="-120"/>
              </a:rPr>
              <a:t>RSA can be computationally intensive, especially for large key sizes. Efficient implementation techniques and hardware acceleration can improve encryption and decryption speed.</a:t>
            </a:r>
            <a:endParaRPr lang="en-US" sz="1600" dirty="0"/>
          </a:p>
        </p:txBody>
      </p:sp>
      <p:pic>
        <p:nvPicPr>
          <p:cNvPr id="10" name="Image 3" descr="preencoded.png"/>
          <p:cNvPicPr>
            <a:picLocks noChangeAspect="1"/>
          </p:cNvPicPr>
          <p:nvPr/>
        </p:nvPicPr>
        <p:blipFill>
          <a:blip r:embed="rId6"/>
          <a:stretch>
            <a:fillRect/>
          </a:stretch>
        </p:blipFill>
        <p:spPr>
          <a:xfrm>
            <a:off x="9718715" y="4803100"/>
            <a:ext cx="522089" cy="522089"/>
          </a:xfrm>
          <a:prstGeom prst="rect">
            <a:avLst/>
          </a:prstGeom>
        </p:spPr>
      </p:pic>
      <p:sp>
        <p:nvSpPr>
          <p:cNvPr id="11" name="Text 5"/>
          <p:cNvSpPr/>
          <p:nvPr/>
        </p:nvSpPr>
        <p:spPr>
          <a:xfrm>
            <a:off x="9718715" y="5534025"/>
            <a:ext cx="2610445" cy="326350"/>
          </a:xfrm>
          <a:prstGeom prst="rect">
            <a:avLst/>
          </a:prstGeom>
          <a:noFill/>
          <a:ln/>
        </p:spPr>
        <p:txBody>
          <a:bodyPr wrap="none" lIns="0" tIns="0" rIns="0" bIns="0" rtlCol="0" anchor="t"/>
          <a:lstStyle/>
          <a:p>
            <a:pPr marL="0" indent="0" algn="l">
              <a:lnSpc>
                <a:spcPts val="2550"/>
              </a:lnSpc>
              <a:buNone/>
            </a:pPr>
            <a:r>
              <a:rPr lang="en-US" sz="2050" dirty="0">
                <a:solidFill>
                  <a:srgbClr val="CFD0D8"/>
                </a:solidFill>
                <a:latin typeface="Roboto Medium" pitchFamily="34" charset="0"/>
                <a:ea typeface="Roboto Medium" pitchFamily="34" charset="-122"/>
                <a:cs typeface="Roboto Medium" pitchFamily="34" charset="-120"/>
              </a:rPr>
              <a:t>Key Management</a:t>
            </a:r>
            <a:endParaRPr lang="en-US" sz="2050" dirty="0"/>
          </a:p>
        </p:txBody>
      </p:sp>
      <p:sp>
        <p:nvSpPr>
          <p:cNvPr id="12" name="Text 6"/>
          <p:cNvSpPr/>
          <p:nvPr/>
        </p:nvSpPr>
        <p:spPr>
          <a:xfrm>
            <a:off x="9718715" y="5985629"/>
            <a:ext cx="4180642" cy="1336358"/>
          </a:xfrm>
          <a:prstGeom prst="rect">
            <a:avLst/>
          </a:prstGeom>
          <a:noFill/>
          <a:ln/>
        </p:spPr>
        <p:txBody>
          <a:bodyPr wrap="square" lIns="0" tIns="0" rIns="0" bIns="0" rtlCol="0" anchor="t"/>
          <a:lstStyle/>
          <a:p>
            <a:pPr marL="0" indent="0" algn="l">
              <a:lnSpc>
                <a:spcPts val="2600"/>
              </a:lnSpc>
              <a:buNone/>
            </a:pPr>
            <a:r>
              <a:rPr lang="en-US" sz="1600" dirty="0">
                <a:solidFill>
                  <a:srgbClr val="CFD0D8"/>
                </a:solidFill>
                <a:latin typeface="Roboto" pitchFamily="34" charset="0"/>
                <a:ea typeface="Roboto" pitchFamily="34" charset="-122"/>
                <a:cs typeface="Roboto" pitchFamily="34" charset="-120"/>
              </a:rPr>
              <a:t>Secure key management is crucial for RSA. Proper storage, handling, and revocation of keys are essential to maintain the integrity of the cryptosystem.</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31520" y="717233"/>
            <a:ext cx="12428577" cy="653177"/>
          </a:xfrm>
          <a:prstGeom prst="rect">
            <a:avLst/>
          </a:prstGeom>
          <a:noFill/>
          <a:ln/>
        </p:spPr>
        <p:txBody>
          <a:bodyPr wrap="none" lIns="0" tIns="0" rIns="0" bIns="0" rtlCol="0" anchor="t"/>
          <a:lstStyle/>
          <a:p>
            <a:pPr marL="0" indent="0">
              <a:lnSpc>
                <a:spcPts val="5100"/>
              </a:lnSpc>
              <a:buNone/>
            </a:pPr>
            <a:r>
              <a:rPr lang="en-US" sz="4100" dirty="0">
                <a:solidFill>
                  <a:srgbClr val="FFFFFF"/>
                </a:solidFill>
                <a:latin typeface="Roboto Medium" pitchFamily="34" charset="0"/>
                <a:ea typeface="Roboto Medium" pitchFamily="34" charset="-122"/>
                <a:cs typeface="Roboto Medium" pitchFamily="34" charset="-120"/>
              </a:rPr>
              <a:t>Security Analysis and Potential Vulnerabilities of RSA</a:t>
            </a:r>
            <a:endParaRPr lang="en-US" sz="4100" dirty="0"/>
          </a:p>
        </p:txBody>
      </p:sp>
      <p:pic>
        <p:nvPicPr>
          <p:cNvPr id="3" name="Image 0" descr="preencoded.png"/>
          <p:cNvPicPr>
            <a:picLocks noChangeAspect="1"/>
          </p:cNvPicPr>
          <p:nvPr/>
        </p:nvPicPr>
        <p:blipFill>
          <a:blip r:embed="rId3"/>
          <a:stretch>
            <a:fillRect/>
          </a:stretch>
        </p:blipFill>
        <p:spPr>
          <a:xfrm>
            <a:off x="2937034" y="1788438"/>
            <a:ext cx="2172533" cy="1873210"/>
          </a:xfrm>
          <a:prstGeom prst="rect">
            <a:avLst/>
          </a:prstGeom>
        </p:spPr>
      </p:pic>
      <p:sp>
        <p:nvSpPr>
          <p:cNvPr id="4" name="Text 1"/>
          <p:cNvSpPr/>
          <p:nvPr/>
        </p:nvSpPr>
        <p:spPr>
          <a:xfrm>
            <a:off x="3949065" y="2765465"/>
            <a:ext cx="148471" cy="418147"/>
          </a:xfrm>
          <a:prstGeom prst="rect">
            <a:avLst/>
          </a:prstGeom>
          <a:noFill/>
          <a:ln/>
        </p:spPr>
        <p:txBody>
          <a:bodyPr wrap="none" lIns="0" tIns="0" rIns="0" bIns="0" rtlCol="0" anchor="t"/>
          <a:lstStyle/>
          <a:p>
            <a:pPr marL="0" indent="0" algn="ctr">
              <a:lnSpc>
                <a:spcPts val="3250"/>
              </a:lnSpc>
              <a:buNone/>
            </a:pPr>
            <a:r>
              <a:rPr lang="en-US" sz="2050" dirty="0">
                <a:solidFill>
                  <a:srgbClr val="CFD0D8"/>
                </a:solidFill>
                <a:latin typeface="Roboto Medium" pitchFamily="34" charset="0"/>
                <a:ea typeface="Roboto Medium" pitchFamily="34" charset="-122"/>
                <a:cs typeface="Roboto Medium" pitchFamily="34" charset="-120"/>
              </a:rPr>
              <a:t>1</a:t>
            </a:r>
            <a:endParaRPr lang="en-US" sz="2050" dirty="0"/>
          </a:p>
        </p:txBody>
      </p:sp>
      <p:sp>
        <p:nvSpPr>
          <p:cNvPr id="5" name="Text 2"/>
          <p:cNvSpPr/>
          <p:nvPr/>
        </p:nvSpPr>
        <p:spPr>
          <a:xfrm>
            <a:off x="5318522" y="2164556"/>
            <a:ext cx="2612946" cy="326588"/>
          </a:xfrm>
          <a:prstGeom prst="rect">
            <a:avLst/>
          </a:prstGeom>
          <a:noFill/>
          <a:ln/>
        </p:spPr>
        <p:txBody>
          <a:bodyPr wrap="none" lIns="0" tIns="0" rIns="0" bIns="0" rtlCol="0" anchor="t"/>
          <a:lstStyle/>
          <a:p>
            <a:pPr marL="0" indent="0" algn="l">
              <a:lnSpc>
                <a:spcPts val="2550"/>
              </a:lnSpc>
              <a:buNone/>
            </a:pPr>
            <a:r>
              <a:rPr lang="en-US" sz="2050" dirty="0">
                <a:solidFill>
                  <a:srgbClr val="CFD0D8"/>
                </a:solidFill>
                <a:latin typeface="Roboto Medium" pitchFamily="34" charset="0"/>
                <a:ea typeface="Roboto Medium" pitchFamily="34" charset="-122"/>
                <a:cs typeface="Roboto Medium" pitchFamily="34" charset="-120"/>
              </a:rPr>
              <a:t>Brute Force</a:t>
            </a:r>
            <a:endParaRPr lang="en-US" sz="2050" dirty="0"/>
          </a:p>
        </p:txBody>
      </p:sp>
      <p:sp>
        <p:nvSpPr>
          <p:cNvPr id="6" name="Text 3"/>
          <p:cNvSpPr/>
          <p:nvPr/>
        </p:nvSpPr>
        <p:spPr>
          <a:xfrm>
            <a:off x="5318522" y="2616518"/>
            <a:ext cx="8371403" cy="668893"/>
          </a:xfrm>
          <a:prstGeom prst="rect">
            <a:avLst/>
          </a:prstGeom>
          <a:noFill/>
          <a:ln/>
        </p:spPr>
        <p:txBody>
          <a:bodyPr wrap="square" lIns="0" tIns="0" rIns="0" bIns="0" rtlCol="0" anchor="t"/>
          <a:lstStyle/>
          <a:p>
            <a:pPr marL="0" indent="0" algn="l">
              <a:lnSpc>
                <a:spcPts val="2600"/>
              </a:lnSpc>
              <a:buNone/>
            </a:pPr>
            <a:r>
              <a:rPr lang="en-US" sz="1600" dirty="0">
                <a:solidFill>
                  <a:srgbClr val="CFD0D8"/>
                </a:solidFill>
                <a:latin typeface="Roboto" pitchFamily="34" charset="0"/>
                <a:ea typeface="Roboto" pitchFamily="34" charset="-122"/>
                <a:cs typeface="Roboto" pitchFamily="34" charset="-120"/>
              </a:rPr>
              <a:t>While RSA relies on very large prime numbers, brute-force attacks are theoretically possible but highly unlikely.</a:t>
            </a:r>
            <a:endParaRPr lang="en-US" sz="1600" dirty="0"/>
          </a:p>
        </p:txBody>
      </p:sp>
      <p:sp>
        <p:nvSpPr>
          <p:cNvPr id="7" name="Shape 4"/>
          <p:cNvSpPr/>
          <p:nvPr/>
        </p:nvSpPr>
        <p:spPr>
          <a:xfrm>
            <a:off x="5161717" y="3678198"/>
            <a:ext cx="8685014" cy="11430"/>
          </a:xfrm>
          <a:prstGeom prst="roundRect">
            <a:avLst>
              <a:gd name="adj" fmla="val 768117"/>
            </a:avLst>
          </a:prstGeom>
          <a:solidFill>
            <a:srgbClr val="313E80"/>
          </a:solidFill>
          <a:ln/>
        </p:spPr>
      </p:sp>
      <p:pic>
        <p:nvPicPr>
          <p:cNvPr id="8" name="Image 1" descr="preencoded.png"/>
          <p:cNvPicPr>
            <a:picLocks noChangeAspect="1"/>
          </p:cNvPicPr>
          <p:nvPr/>
        </p:nvPicPr>
        <p:blipFill>
          <a:blip r:embed="rId4"/>
          <a:stretch>
            <a:fillRect/>
          </a:stretch>
        </p:blipFill>
        <p:spPr>
          <a:xfrm>
            <a:off x="1850708" y="3713798"/>
            <a:ext cx="4345186" cy="1873210"/>
          </a:xfrm>
          <a:prstGeom prst="rect">
            <a:avLst/>
          </a:prstGeom>
        </p:spPr>
      </p:pic>
      <p:sp>
        <p:nvSpPr>
          <p:cNvPr id="9" name="Text 5"/>
          <p:cNvSpPr/>
          <p:nvPr/>
        </p:nvSpPr>
        <p:spPr>
          <a:xfrm>
            <a:off x="3949065" y="4441269"/>
            <a:ext cx="148471" cy="418147"/>
          </a:xfrm>
          <a:prstGeom prst="rect">
            <a:avLst/>
          </a:prstGeom>
          <a:noFill/>
          <a:ln/>
        </p:spPr>
        <p:txBody>
          <a:bodyPr wrap="none" lIns="0" tIns="0" rIns="0" bIns="0" rtlCol="0" anchor="t"/>
          <a:lstStyle/>
          <a:p>
            <a:pPr marL="0" indent="0" algn="ctr">
              <a:lnSpc>
                <a:spcPts val="3250"/>
              </a:lnSpc>
              <a:buNone/>
            </a:pPr>
            <a:r>
              <a:rPr lang="en-US" sz="2050" dirty="0">
                <a:solidFill>
                  <a:srgbClr val="CFD0D8"/>
                </a:solidFill>
                <a:latin typeface="Roboto Medium" pitchFamily="34" charset="0"/>
                <a:ea typeface="Roboto Medium" pitchFamily="34" charset="-122"/>
                <a:cs typeface="Roboto Medium" pitchFamily="34" charset="-120"/>
              </a:rPr>
              <a:t>2</a:t>
            </a:r>
            <a:endParaRPr lang="en-US" sz="2050" dirty="0"/>
          </a:p>
        </p:txBody>
      </p:sp>
      <p:sp>
        <p:nvSpPr>
          <p:cNvPr id="10" name="Text 6"/>
          <p:cNvSpPr/>
          <p:nvPr/>
        </p:nvSpPr>
        <p:spPr>
          <a:xfrm>
            <a:off x="6404848" y="4089916"/>
            <a:ext cx="2612946" cy="326588"/>
          </a:xfrm>
          <a:prstGeom prst="rect">
            <a:avLst/>
          </a:prstGeom>
          <a:noFill/>
          <a:ln/>
        </p:spPr>
        <p:txBody>
          <a:bodyPr wrap="none" lIns="0" tIns="0" rIns="0" bIns="0" rtlCol="0" anchor="t"/>
          <a:lstStyle/>
          <a:p>
            <a:pPr marL="0" indent="0" algn="l">
              <a:lnSpc>
                <a:spcPts val="2550"/>
              </a:lnSpc>
              <a:buNone/>
            </a:pPr>
            <a:r>
              <a:rPr lang="en-US" sz="2050" dirty="0">
                <a:solidFill>
                  <a:srgbClr val="CFD0D8"/>
                </a:solidFill>
                <a:latin typeface="Roboto Medium" pitchFamily="34" charset="0"/>
                <a:ea typeface="Roboto Medium" pitchFamily="34" charset="-122"/>
                <a:cs typeface="Roboto Medium" pitchFamily="34" charset="-120"/>
              </a:rPr>
              <a:t>Factoring Attack</a:t>
            </a:r>
            <a:endParaRPr lang="en-US" sz="2050" dirty="0"/>
          </a:p>
        </p:txBody>
      </p:sp>
      <p:sp>
        <p:nvSpPr>
          <p:cNvPr id="11" name="Text 7"/>
          <p:cNvSpPr/>
          <p:nvPr/>
        </p:nvSpPr>
        <p:spPr>
          <a:xfrm>
            <a:off x="6404848" y="4541877"/>
            <a:ext cx="7285077" cy="668893"/>
          </a:xfrm>
          <a:prstGeom prst="rect">
            <a:avLst/>
          </a:prstGeom>
          <a:noFill/>
          <a:ln/>
        </p:spPr>
        <p:txBody>
          <a:bodyPr wrap="square" lIns="0" tIns="0" rIns="0" bIns="0" rtlCol="0" anchor="t"/>
          <a:lstStyle/>
          <a:p>
            <a:pPr marL="0" indent="0" algn="l">
              <a:lnSpc>
                <a:spcPts val="2600"/>
              </a:lnSpc>
              <a:buNone/>
            </a:pPr>
            <a:r>
              <a:rPr lang="en-US" sz="1600" dirty="0">
                <a:solidFill>
                  <a:srgbClr val="CFD0D8"/>
                </a:solidFill>
                <a:latin typeface="Roboto" pitchFamily="34" charset="0"/>
                <a:ea typeface="Roboto" pitchFamily="34" charset="-122"/>
                <a:cs typeface="Roboto" pitchFamily="34" charset="-120"/>
              </a:rPr>
              <a:t>Attacking the RSA algorithm involves factoring the public key modulus (n) into its prime components (p and q). This is a computationally difficult task.</a:t>
            </a:r>
            <a:endParaRPr lang="en-US" sz="1600" dirty="0"/>
          </a:p>
        </p:txBody>
      </p:sp>
      <p:sp>
        <p:nvSpPr>
          <p:cNvPr id="12" name="Shape 8"/>
          <p:cNvSpPr/>
          <p:nvPr/>
        </p:nvSpPr>
        <p:spPr>
          <a:xfrm>
            <a:off x="6248043" y="5603558"/>
            <a:ext cx="7598688" cy="11430"/>
          </a:xfrm>
          <a:prstGeom prst="roundRect">
            <a:avLst>
              <a:gd name="adj" fmla="val 768117"/>
            </a:avLst>
          </a:prstGeom>
          <a:solidFill>
            <a:srgbClr val="313E80"/>
          </a:solidFill>
          <a:ln/>
        </p:spPr>
      </p:sp>
      <p:pic>
        <p:nvPicPr>
          <p:cNvPr id="13" name="Image 2" descr="preencoded.png"/>
          <p:cNvPicPr>
            <a:picLocks noChangeAspect="1"/>
          </p:cNvPicPr>
          <p:nvPr/>
        </p:nvPicPr>
        <p:blipFill>
          <a:blip r:embed="rId5"/>
          <a:stretch>
            <a:fillRect/>
          </a:stretch>
        </p:blipFill>
        <p:spPr>
          <a:xfrm>
            <a:off x="764381" y="5639157"/>
            <a:ext cx="6517838" cy="1873210"/>
          </a:xfrm>
          <a:prstGeom prst="rect">
            <a:avLst/>
          </a:prstGeom>
        </p:spPr>
      </p:pic>
      <p:sp>
        <p:nvSpPr>
          <p:cNvPr id="14" name="Text 9"/>
          <p:cNvSpPr/>
          <p:nvPr/>
        </p:nvSpPr>
        <p:spPr>
          <a:xfrm>
            <a:off x="3949065" y="6366629"/>
            <a:ext cx="148471" cy="418147"/>
          </a:xfrm>
          <a:prstGeom prst="rect">
            <a:avLst/>
          </a:prstGeom>
          <a:noFill/>
          <a:ln/>
        </p:spPr>
        <p:txBody>
          <a:bodyPr wrap="none" lIns="0" tIns="0" rIns="0" bIns="0" rtlCol="0" anchor="t"/>
          <a:lstStyle/>
          <a:p>
            <a:pPr marL="0" indent="0" algn="ctr">
              <a:lnSpc>
                <a:spcPts val="3250"/>
              </a:lnSpc>
              <a:buNone/>
            </a:pPr>
            <a:r>
              <a:rPr lang="en-US" sz="2050" dirty="0">
                <a:solidFill>
                  <a:srgbClr val="CFD0D8"/>
                </a:solidFill>
                <a:latin typeface="Roboto Medium" pitchFamily="34" charset="0"/>
                <a:ea typeface="Roboto Medium" pitchFamily="34" charset="-122"/>
                <a:cs typeface="Roboto Medium" pitchFamily="34" charset="-120"/>
              </a:rPr>
              <a:t>3</a:t>
            </a:r>
            <a:endParaRPr lang="en-US" sz="2050" dirty="0"/>
          </a:p>
        </p:txBody>
      </p:sp>
      <p:sp>
        <p:nvSpPr>
          <p:cNvPr id="15" name="Text 10"/>
          <p:cNvSpPr/>
          <p:nvPr/>
        </p:nvSpPr>
        <p:spPr>
          <a:xfrm>
            <a:off x="7491174" y="5848112"/>
            <a:ext cx="2612946" cy="326588"/>
          </a:xfrm>
          <a:prstGeom prst="rect">
            <a:avLst/>
          </a:prstGeom>
          <a:noFill/>
          <a:ln/>
        </p:spPr>
        <p:txBody>
          <a:bodyPr wrap="none" lIns="0" tIns="0" rIns="0" bIns="0" rtlCol="0" anchor="t"/>
          <a:lstStyle/>
          <a:p>
            <a:pPr marL="0" indent="0" algn="l">
              <a:lnSpc>
                <a:spcPts val="2550"/>
              </a:lnSpc>
              <a:buNone/>
            </a:pPr>
            <a:r>
              <a:rPr lang="en-US" sz="2050" dirty="0">
                <a:solidFill>
                  <a:srgbClr val="CFD0D8"/>
                </a:solidFill>
                <a:latin typeface="Roboto Medium" pitchFamily="34" charset="0"/>
                <a:ea typeface="Roboto Medium" pitchFamily="34" charset="-122"/>
                <a:cs typeface="Roboto Medium" pitchFamily="34" charset="-120"/>
              </a:rPr>
              <a:t>Man-in-the-Middle</a:t>
            </a:r>
            <a:endParaRPr lang="en-US" sz="2050" dirty="0"/>
          </a:p>
        </p:txBody>
      </p:sp>
      <p:sp>
        <p:nvSpPr>
          <p:cNvPr id="16" name="Text 11"/>
          <p:cNvSpPr/>
          <p:nvPr/>
        </p:nvSpPr>
        <p:spPr>
          <a:xfrm>
            <a:off x="7491174" y="6300073"/>
            <a:ext cx="6198751" cy="1003340"/>
          </a:xfrm>
          <a:prstGeom prst="rect">
            <a:avLst/>
          </a:prstGeom>
          <a:noFill/>
          <a:ln/>
        </p:spPr>
        <p:txBody>
          <a:bodyPr wrap="square" lIns="0" tIns="0" rIns="0" bIns="0" rtlCol="0" anchor="t"/>
          <a:lstStyle/>
          <a:p>
            <a:pPr marL="0" indent="0" algn="l">
              <a:lnSpc>
                <a:spcPts val="2600"/>
              </a:lnSpc>
              <a:buNone/>
            </a:pPr>
            <a:r>
              <a:rPr lang="en-US" sz="1600" dirty="0">
                <a:solidFill>
                  <a:srgbClr val="CFD0D8"/>
                </a:solidFill>
                <a:latin typeface="Roboto" pitchFamily="34" charset="0"/>
                <a:ea typeface="Roboto" pitchFamily="34" charset="-122"/>
                <a:cs typeface="Roboto" pitchFamily="34" charset="-120"/>
              </a:rPr>
              <a:t>RSA can be vulnerable to man-in-the-middle attacks if not implemented with appropriate security measures. For instance, verifying digital certificates is crucial.</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12708"/>
          </a:xfrm>
          <a:prstGeom prst="rect">
            <a:avLst/>
          </a:prstGeom>
        </p:spPr>
      </p:pic>
      <p:sp>
        <p:nvSpPr>
          <p:cNvPr id="3" name="Text 0"/>
          <p:cNvSpPr/>
          <p:nvPr/>
        </p:nvSpPr>
        <p:spPr>
          <a:xfrm>
            <a:off x="731520" y="3188732"/>
            <a:ext cx="13167360" cy="1306354"/>
          </a:xfrm>
          <a:prstGeom prst="rect">
            <a:avLst/>
          </a:prstGeom>
          <a:noFill/>
          <a:ln/>
        </p:spPr>
        <p:txBody>
          <a:bodyPr wrap="square" lIns="0" tIns="0" rIns="0" bIns="0" rtlCol="0" anchor="t"/>
          <a:lstStyle/>
          <a:p>
            <a:pPr marL="0" indent="0">
              <a:lnSpc>
                <a:spcPts val="5100"/>
              </a:lnSpc>
              <a:buNone/>
            </a:pPr>
            <a:r>
              <a:rPr lang="en-US" sz="4100" dirty="0">
                <a:solidFill>
                  <a:srgbClr val="FFFFFF"/>
                </a:solidFill>
                <a:latin typeface="Roboto Medium" pitchFamily="34" charset="0"/>
                <a:ea typeface="Roboto Medium" pitchFamily="34" charset="-122"/>
                <a:cs typeface="Roboto Medium" pitchFamily="34" charset="-120"/>
              </a:rPr>
              <a:t>Real-World Applications and Future Trends in RSA Cryptography</a:t>
            </a:r>
            <a:endParaRPr lang="en-US" sz="4100" dirty="0"/>
          </a:p>
        </p:txBody>
      </p:sp>
      <p:sp>
        <p:nvSpPr>
          <p:cNvPr id="4" name="Text 1"/>
          <p:cNvSpPr/>
          <p:nvPr/>
        </p:nvSpPr>
        <p:spPr>
          <a:xfrm>
            <a:off x="731520" y="4912995"/>
            <a:ext cx="4180046" cy="689729"/>
          </a:xfrm>
          <a:prstGeom prst="rect">
            <a:avLst/>
          </a:prstGeom>
          <a:noFill/>
          <a:ln/>
        </p:spPr>
        <p:txBody>
          <a:bodyPr wrap="none" lIns="0" tIns="0" rIns="0" bIns="0" rtlCol="0" anchor="t"/>
          <a:lstStyle/>
          <a:p>
            <a:pPr marL="0" indent="0" algn="ctr">
              <a:lnSpc>
                <a:spcPts val="5400"/>
              </a:lnSpc>
              <a:buNone/>
            </a:pPr>
            <a:r>
              <a:rPr lang="en-US" sz="5400" dirty="0">
                <a:solidFill>
                  <a:srgbClr val="CFD0D8"/>
                </a:solidFill>
                <a:latin typeface="Roboto Medium" pitchFamily="34" charset="0"/>
                <a:ea typeface="Roboto Medium" pitchFamily="34" charset="-122"/>
                <a:cs typeface="Roboto Medium" pitchFamily="34" charset="-120"/>
              </a:rPr>
              <a:t>1B</a:t>
            </a:r>
            <a:endParaRPr lang="en-US" sz="5400" dirty="0"/>
          </a:p>
        </p:txBody>
      </p:sp>
      <p:sp>
        <p:nvSpPr>
          <p:cNvPr id="5" name="Text 2"/>
          <p:cNvSpPr/>
          <p:nvPr/>
        </p:nvSpPr>
        <p:spPr>
          <a:xfrm>
            <a:off x="1449943" y="5863828"/>
            <a:ext cx="2743200" cy="326469"/>
          </a:xfrm>
          <a:prstGeom prst="rect">
            <a:avLst/>
          </a:prstGeom>
          <a:noFill/>
          <a:ln/>
        </p:spPr>
        <p:txBody>
          <a:bodyPr wrap="none" lIns="0" tIns="0" rIns="0" bIns="0" rtlCol="0" anchor="t"/>
          <a:lstStyle/>
          <a:p>
            <a:pPr marL="0" indent="0" algn="ctr">
              <a:lnSpc>
                <a:spcPts val="2550"/>
              </a:lnSpc>
              <a:buNone/>
            </a:pPr>
            <a:r>
              <a:rPr lang="en-US" sz="2050" dirty="0">
                <a:solidFill>
                  <a:srgbClr val="CFD0D8"/>
                </a:solidFill>
                <a:latin typeface="Roboto Medium" pitchFamily="34" charset="0"/>
                <a:ea typeface="Roboto Medium" pitchFamily="34" charset="-122"/>
                <a:cs typeface="Roboto Medium" pitchFamily="34" charset="-120"/>
              </a:rPr>
              <a:t>Billions of Transactions</a:t>
            </a:r>
            <a:endParaRPr lang="en-US" sz="2050" dirty="0"/>
          </a:p>
        </p:txBody>
      </p:sp>
      <p:sp>
        <p:nvSpPr>
          <p:cNvPr id="6" name="Text 3"/>
          <p:cNvSpPr/>
          <p:nvPr/>
        </p:nvSpPr>
        <p:spPr>
          <a:xfrm>
            <a:off x="731520" y="6315670"/>
            <a:ext cx="4180046" cy="1337786"/>
          </a:xfrm>
          <a:prstGeom prst="rect">
            <a:avLst/>
          </a:prstGeom>
          <a:noFill/>
          <a:ln/>
        </p:spPr>
        <p:txBody>
          <a:bodyPr wrap="square" lIns="0" tIns="0" rIns="0" bIns="0" rtlCol="0" anchor="t"/>
          <a:lstStyle/>
          <a:p>
            <a:pPr marL="0" indent="0" algn="ctr">
              <a:lnSpc>
                <a:spcPts val="2600"/>
              </a:lnSpc>
              <a:buNone/>
            </a:pPr>
            <a:r>
              <a:rPr lang="en-US" sz="1600" dirty="0">
                <a:solidFill>
                  <a:srgbClr val="CFD0D8"/>
                </a:solidFill>
                <a:latin typeface="Roboto" pitchFamily="34" charset="0"/>
                <a:ea typeface="Roboto" pitchFamily="34" charset="-122"/>
                <a:cs typeface="Roboto" pitchFamily="34" charset="-120"/>
              </a:rPr>
              <a:t>RSA is widely used in online banking, e-commerce, and secure communication platforms, protecting billions of transactions daily.</a:t>
            </a:r>
            <a:endParaRPr lang="en-US" sz="1600" dirty="0"/>
          </a:p>
        </p:txBody>
      </p:sp>
      <p:sp>
        <p:nvSpPr>
          <p:cNvPr id="7" name="Text 4"/>
          <p:cNvSpPr/>
          <p:nvPr/>
        </p:nvSpPr>
        <p:spPr>
          <a:xfrm>
            <a:off x="5225058" y="4912995"/>
            <a:ext cx="4180165" cy="689729"/>
          </a:xfrm>
          <a:prstGeom prst="rect">
            <a:avLst/>
          </a:prstGeom>
          <a:noFill/>
          <a:ln/>
        </p:spPr>
        <p:txBody>
          <a:bodyPr wrap="none" lIns="0" tIns="0" rIns="0" bIns="0" rtlCol="0" anchor="t"/>
          <a:lstStyle/>
          <a:p>
            <a:pPr marL="0" indent="0" algn="ctr">
              <a:lnSpc>
                <a:spcPts val="5400"/>
              </a:lnSpc>
              <a:buNone/>
            </a:pPr>
            <a:r>
              <a:rPr lang="en-US" sz="5400" dirty="0">
                <a:solidFill>
                  <a:srgbClr val="CFD0D8"/>
                </a:solidFill>
                <a:latin typeface="Roboto Medium" pitchFamily="34" charset="0"/>
                <a:ea typeface="Roboto Medium" pitchFamily="34" charset="-122"/>
                <a:cs typeface="Roboto Medium" pitchFamily="34" charset="-120"/>
              </a:rPr>
              <a:t>2048</a:t>
            </a:r>
            <a:endParaRPr lang="en-US" sz="5400" dirty="0"/>
          </a:p>
        </p:txBody>
      </p:sp>
      <p:sp>
        <p:nvSpPr>
          <p:cNvPr id="8" name="Text 5"/>
          <p:cNvSpPr/>
          <p:nvPr/>
        </p:nvSpPr>
        <p:spPr>
          <a:xfrm>
            <a:off x="6008727" y="5863828"/>
            <a:ext cx="2612708" cy="326469"/>
          </a:xfrm>
          <a:prstGeom prst="rect">
            <a:avLst/>
          </a:prstGeom>
          <a:noFill/>
          <a:ln/>
        </p:spPr>
        <p:txBody>
          <a:bodyPr wrap="none" lIns="0" tIns="0" rIns="0" bIns="0" rtlCol="0" anchor="t"/>
          <a:lstStyle/>
          <a:p>
            <a:pPr marL="0" indent="0" algn="ctr">
              <a:lnSpc>
                <a:spcPts val="2550"/>
              </a:lnSpc>
              <a:buNone/>
            </a:pPr>
            <a:r>
              <a:rPr lang="en-US" sz="2050" dirty="0">
                <a:solidFill>
                  <a:srgbClr val="CFD0D8"/>
                </a:solidFill>
                <a:latin typeface="Roboto Medium" pitchFamily="34" charset="0"/>
                <a:ea typeface="Roboto Medium" pitchFamily="34" charset="-122"/>
                <a:cs typeface="Roboto Medium" pitchFamily="34" charset="-120"/>
              </a:rPr>
              <a:t>Key Size Growth</a:t>
            </a:r>
            <a:endParaRPr lang="en-US" sz="2050" dirty="0"/>
          </a:p>
        </p:txBody>
      </p:sp>
      <p:sp>
        <p:nvSpPr>
          <p:cNvPr id="9" name="Text 6"/>
          <p:cNvSpPr/>
          <p:nvPr/>
        </p:nvSpPr>
        <p:spPr>
          <a:xfrm>
            <a:off x="5225058" y="6315670"/>
            <a:ext cx="4180165" cy="1003340"/>
          </a:xfrm>
          <a:prstGeom prst="rect">
            <a:avLst/>
          </a:prstGeom>
          <a:noFill/>
          <a:ln/>
        </p:spPr>
        <p:txBody>
          <a:bodyPr wrap="square" lIns="0" tIns="0" rIns="0" bIns="0" rtlCol="0" anchor="t"/>
          <a:lstStyle/>
          <a:p>
            <a:pPr marL="0" indent="0" algn="ctr">
              <a:lnSpc>
                <a:spcPts val="2600"/>
              </a:lnSpc>
              <a:buNone/>
            </a:pPr>
            <a:r>
              <a:rPr lang="en-US" sz="1600" dirty="0">
                <a:solidFill>
                  <a:srgbClr val="CFD0D8"/>
                </a:solidFill>
                <a:latin typeface="Roboto" pitchFamily="34" charset="0"/>
                <a:ea typeface="Roboto" pitchFamily="34" charset="-122"/>
                <a:cs typeface="Roboto" pitchFamily="34" charset="-120"/>
              </a:rPr>
              <a:t>As computing power increases, RSA key sizes need to grow to maintain security. The standard key size is now 2048 bits.</a:t>
            </a:r>
            <a:endParaRPr lang="en-US" sz="1600" dirty="0"/>
          </a:p>
        </p:txBody>
      </p:sp>
      <p:sp>
        <p:nvSpPr>
          <p:cNvPr id="10" name="Text 7"/>
          <p:cNvSpPr/>
          <p:nvPr/>
        </p:nvSpPr>
        <p:spPr>
          <a:xfrm>
            <a:off x="9718715" y="4912995"/>
            <a:ext cx="4180165" cy="689729"/>
          </a:xfrm>
          <a:prstGeom prst="rect">
            <a:avLst/>
          </a:prstGeom>
          <a:noFill/>
          <a:ln/>
        </p:spPr>
        <p:txBody>
          <a:bodyPr wrap="none" lIns="0" tIns="0" rIns="0" bIns="0" rtlCol="0" anchor="t"/>
          <a:lstStyle/>
          <a:p>
            <a:pPr marL="0" indent="0" algn="ctr">
              <a:lnSpc>
                <a:spcPts val="5400"/>
              </a:lnSpc>
              <a:buNone/>
            </a:pPr>
            <a:r>
              <a:rPr lang="en-US" sz="5400" dirty="0">
                <a:solidFill>
                  <a:srgbClr val="CFD0D8"/>
                </a:solidFill>
                <a:latin typeface="Roboto Medium" pitchFamily="34" charset="0"/>
                <a:ea typeface="Roboto Medium" pitchFamily="34" charset="-122"/>
                <a:cs typeface="Roboto Medium" pitchFamily="34" charset="-120"/>
              </a:rPr>
              <a:t>Quantum</a:t>
            </a:r>
            <a:endParaRPr lang="en-US" sz="5400" dirty="0"/>
          </a:p>
        </p:txBody>
      </p:sp>
      <p:sp>
        <p:nvSpPr>
          <p:cNvPr id="11" name="Text 8"/>
          <p:cNvSpPr/>
          <p:nvPr/>
        </p:nvSpPr>
        <p:spPr>
          <a:xfrm>
            <a:off x="10502384" y="5863828"/>
            <a:ext cx="2612708" cy="326469"/>
          </a:xfrm>
          <a:prstGeom prst="rect">
            <a:avLst/>
          </a:prstGeom>
          <a:noFill/>
          <a:ln/>
        </p:spPr>
        <p:txBody>
          <a:bodyPr wrap="none" lIns="0" tIns="0" rIns="0" bIns="0" rtlCol="0" anchor="t"/>
          <a:lstStyle/>
          <a:p>
            <a:pPr marL="0" indent="0" algn="ctr">
              <a:lnSpc>
                <a:spcPts val="2550"/>
              </a:lnSpc>
              <a:buNone/>
            </a:pPr>
            <a:r>
              <a:rPr lang="en-US" sz="2050" dirty="0">
                <a:solidFill>
                  <a:srgbClr val="CFD0D8"/>
                </a:solidFill>
                <a:latin typeface="Roboto Medium" pitchFamily="34" charset="0"/>
                <a:ea typeface="Roboto Medium" pitchFamily="34" charset="-122"/>
                <a:cs typeface="Roboto Medium" pitchFamily="34" charset="-120"/>
              </a:rPr>
              <a:t>Quantum Resistance</a:t>
            </a:r>
            <a:endParaRPr lang="en-US" sz="2050" dirty="0"/>
          </a:p>
        </p:txBody>
      </p:sp>
      <p:sp>
        <p:nvSpPr>
          <p:cNvPr id="12" name="Text 9"/>
          <p:cNvSpPr/>
          <p:nvPr/>
        </p:nvSpPr>
        <p:spPr>
          <a:xfrm>
            <a:off x="9718715" y="6315670"/>
            <a:ext cx="4180165" cy="1003340"/>
          </a:xfrm>
          <a:prstGeom prst="rect">
            <a:avLst/>
          </a:prstGeom>
          <a:noFill/>
          <a:ln/>
        </p:spPr>
        <p:txBody>
          <a:bodyPr wrap="square" lIns="0" tIns="0" rIns="0" bIns="0" rtlCol="0" anchor="t"/>
          <a:lstStyle/>
          <a:p>
            <a:pPr marL="0" indent="0" algn="ctr">
              <a:lnSpc>
                <a:spcPts val="2600"/>
              </a:lnSpc>
              <a:buNone/>
            </a:pPr>
            <a:r>
              <a:rPr lang="en-US" sz="1600" dirty="0">
                <a:solidFill>
                  <a:srgbClr val="CFD0D8"/>
                </a:solidFill>
                <a:latin typeface="Roboto" pitchFamily="34" charset="0"/>
                <a:ea typeface="Roboto" pitchFamily="34" charset="-122"/>
                <a:cs typeface="Roboto" pitchFamily="34" charset="-120"/>
              </a:rPr>
              <a:t>Quantum computing poses a potential threat to RSA. Post-quantum cryptography (PQC) is being developed to address this challenge.</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320171"/>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Roboto Medium" pitchFamily="34" charset="0"/>
                <a:ea typeface="Roboto Medium" pitchFamily="34" charset="-122"/>
                <a:cs typeface="Roboto Medium" pitchFamily="34" charset="-120"/>
              </a:rPr>
              <a:t>Conclusion</a:t>
            </a:r>
            <a:endParaRPr lang="en-US" sz="4450" dirty="0"/>
          </a:p>
        </p:txBody>
      </p:sp>
      <p:sp>
        <p:nvSpPr>
          <p:cNvPr id="4" name="Text 1"/>
          <p:cNvSpPr/>
          <p:nvPr/>
        </p:nvSpPr>
        <p:spPr>
          <a:xfrm>
            <a:off x="793790" y="3369112"/>
            <a:ext cx="7556421" cy="2540318"/>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The RSA algorithm remains a cornerstone of modern cryptography, playing a vital role in securing data transmission and safeguarding sensitive information. Its mathematical foundations, robust key generation, and widespread adoption ensure its continued relevance in our increasingly digital world. By understanding its strengths and limitations, we can employ RSA effectively to protect our data and ensure a secure future for digital communications.</a:t>
            </a:r>
            <a:endParaRPr lang="en-US" sz="1750"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0</TotalTime>
  <Words>659</Words>
  <Application>Microsoft Office PowerPoint</Application>
  <PresentationFormat>Custom</PresentationFormat>
  <Paragraphs>59</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Roboto</vt:lpstr>
      <vt:lpstr>Wingdings 3</vt:lpstr>
      <vt:lpstr>Century Gothic</vt:lpstr>
      <vt:lpstr>Roboto Medium</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sharukh khan</cp:lastModifiedBy>
  <cp:revision>2</cp:revision>
  <dcterms:created xsi:type="dcterms:W3CDTF">2025-01-08T04:27:46Z</dcterms:created>
  <dcterms:modified xsi:type="dcterms:W3CDTF">2025-01-08T04:28:00Z</dcterms:modified>
</cp:coreProperties>
</file>